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Caveat"/>
      <p:regular r:id="rId24"/>
      <p:bold r:id="rId25"/>
    </p:embeddedFont>
    <p:embeddedFont>
      <p:font typeface="Garamond"/>
      <p:regular r:id="rId26"/>
      <p:bold r:id="rId27"/>
      <p:italic r:id="rId28"/>
      <p:boldItalic r:id="rId29"/>
    </p:embeddedFont>
    <p:embeddedFont>
      <p:font typeface="Palatino Linotyp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56">
          <p15:clr>
            <a:srgbClr val="9AA0A6"/>
          </p15:clr>
        </p15:guide>
        <p15:guide id="2" pos="3840">
          <p15:clr>
            <a:srgbClr val="9AA0A6"/>
          </p15:clr>
        </p15:guide>
      </p15:sldGuideLst>
    </p:ext>
    <p:ext uri="http://customooxmlschemas.google.com/">
      <go:slidesCustomData xmlns:go="http://customooxmlschemas.google.com/" r:id="rId34" roundtripDataSignature="AMtx7mjGu6/P6YiXksYqgWI3e6P1FW4Y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56"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ve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aramond-regular.fntdata"/><Relationship Id="rId25" Type="http://schemas.openxmlformats.org/officeDocument/2006/relationships/font" Target="fonts/Caveat-bold.fntdata"/><Relationship Id="rId28" Type="http://schemas.openxmlformats.org/officeDocument/2006/relationships/font" Target="fonts/Garamond-italic.fntdata"/><Relationship Id="rId27" Type="http://schemas.openxmlformats.org/officeDocument/2006/relationships/font" Target="fonts/Garamon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aramon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alatinoLinotype-bold.fntdata"/><Relationship Id="rId30" Type="http://schemas.openxmlformats.org/officeDocument/2006/relationships/font" Target="fonts/PalatinoLinotype-regular.fntdata"/><Relationship Id="rId11" Type="http://schemas.openxmlformats.org/officeDocument/2006/relationships/slide" Target="slides/slide6.xml"/><Relationship Id="rId33" Type="http://schemas.openxmlformats.org/officeDocument/2006/relationships/font" Target="fonts/PalatinoLinotype-boldItalic.fntdata"/><Relationship Id="rId10" Type="http://schemas.openxmlformats.org/officeDocument/2006/relationships/slide" Target="slides/slide5.xml"/><Relationship Id="rId32" Type="http://schemas.openxmlformats.org/officeDocument/2006/relationships/font" Target="fonts/PalatinoLinotype-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feoma%20Ekenna\Documents\Ifeoma%20Ekenna%20stuff\Lecture%20notes\Techsters\Final%20group%20assignment\Malinga-%20use%20skill%20penetration%20original%20practi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[Malinga- use skill penetration original practice.xlsx]Sheet8!PivotTable4</c:name>
    <c:fmtId val="3"/>
  </c:pivotSource>
  <c:chart>
    <c:autoTitleDeleted val="0"/>
    <c:pivotFmts>
      <c:pivotFmt>
        <c:idx val="0"/>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2">
                  <a:tint val="96000"/>
                  <a:lumMod val="100000"/>
                </a:schemeClr>
              </a:gs>
              <a:gs pos="78000">
                <a:schemeClr val="accent2">
                  <a:shade val="94000"/>
                  <a:lumMod val="94000"/>
                </a:schemeClr>
              </a:gs>
            </a:gsLst>
            <a:lin ang="5400000" scaled="0"/>
          </a:gra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Sheet8!$B$3</c:f>
              <c:strCache>
                <c:ptCount val="1"/>
                <c:pt idx="0">
                  <c:v>Sum of growth_rate_2015</c:v>
                </c:pt>
              </c:strCache>
            </c:strRef>
          </c:tx>
          <c:spPr>
            <a:gradFill rotWithShape="1">
              <a:gsLst>
                <a:gs pos="0">
                  <a:schemeClr val="accent2">
                    <a:tint val="94000"/>
                    <a:satMod val="100000"/>
                    <a:lumMod val="108000"/>
                  </a:schemeClr>
                </a:gs>
                <a:gs pos="50000">
                  <a:schemeClr val="accent2">
                    <a:tint val="98000"/>
                    <a:shade val="100000"/>
                    <a:satMod val="100000"/>
                    <a:lumMod val="100000"/>
                  </a:schemeClr>
                </a:gs>
                <a:gs pos="100000">
                  <a:schemeClr val="accent2">
                    <a:shade val="72000"/>
                    <a:satMod val="120000"/>
                    <a:lumMod val="100000"/>
                  </a:schemeClr>
                </a:gs>
              </a:gsLst>
              <a:lin ang="5400000" scaled="0"/>
            </a:gradFill>
            <a:ln>
              <a:noFill/>
            </a:ln>
            <a:effectLst>
              <a:outerShdw blurRad="50800" dist="25400" dir="5400000" rotWithShape="0">
                <a:srgbClr val="000000">
                  <a:alpha val="28000"/>
                </a:srgbClr>
              </a:outerShdw>
            </a:effectLst>
          </c:spPr>
          <c:invertIfNegative val="0"/>
          <c:cat>
            <c:strRef>
              <c:f>Sheet8!$A$4:$A$8</c:f>
              <c:strCache>
                <c:ptCount val="4"/>
                <c:pt idx="0">
                  <c:v>High income</c:v>
                </c:pt>
                <c:pt idx="1">
                  <c:v>Low income</c:v>
                </c:pt>
                <c:pt idx="2">
                  <c:v>Lower middle income</c:v>
                </c:pt>
                <c:pt idx="3">
                  <c:v>Upper middle income</c:v>
                </c:pt>
              </c:strCache>
            </c:strRef>
          </c:cat>
          <c:val>
            <c:numRef>
              <c:f>Sheet8!$B$4:$B$8</c:f>
              <c:numCache>
                <c:formatCode>General</c:formatCode>
                <c:ptCount val="4"/>
                <c:pt idx="0">
                  <c:v>2.0799844683990014</c:v>
                </c:pt>
                <c:pt idx="1">
                  <c:v>-0.47531098447505893</c:v>
                </c:pt>
                <c:pt idx="2">
                  <c:v>-0.80991535681227556</c:v>
                </c:pt>
                <c:pt idx="3">
                  <c:v>-1.3638345665807188</c:v>
                </c:pt>
              </c:numCache>
            </c:numRef>
          </c:val>
          <c:extLst>
            <c:ext xmlns:c16="http://schemas.microsoft.com/office/drawing/2014/chart" uri="{C3380CC4-5D6E-409C-BE32-E72D297353CC}">
              <c16:uniqueId val="{00000000-36A4-4A0B-A34D-BF3C26E53B92}"/>
            </c:ext>
          </c:extLst>
        </c:ser>
        <c:ser>
          <c:idx val="1"/>
          <c:order val="1"/>
          <c:tx>
            <c:strRef>
              <c:f>Sheet8!$C$3</c:f>
              <c:strCache>
                <c:ptCount val="1"/>
                <c:pt idx="0">
                  <c:v>Sum of growth_rate_2016</c:v>
                </c:pt>
              </c:strCache>
            </c:strRef>
          </c:tx>
          <c:spPr>
            <a:gradFill rotWithShape="1">
              <a:gsLst>
                <a:gs pos="0">
                  <a:schemeClr val="accent4">
                    <a:tint val="94000"/>
                    <a:satMod val="100000"/>
                    <a:lumMod val="108000"/>
                  </a:schemeClr>
                </a:gs>
                <a:gs pos="50000">
                  <a:schemeClr val="accent4">
                    <a:tint val="98000"/>
                    <a:shade val="100000"/>
                    <a:satMod val="100000"/>
                    <a:lumMod val="100000"/>
                  </a:schemeClr>
                </a:gs>
                <a:gs pos="100000">
                  <a:schemeClr val="accent4">
                    <a:shade val="72000"/>
                    <a:satMod val="120000"/>
                    <a:lumMod val="100000"/>
                  </a:schemeClr>
                </a:gs>
              </a:gsLst>
              <a:lin ang="5400000" scaled="0"/>
            </a:gradFill>
            <a:ln>
              <a:noFill/>
            </a:ln>
            <a:effectLst>
              <a:outerShdw blurRad="50800" dist="25400" dir="5400000" rotWithShape="0">
                <a:srgbClr val="000000">
                  <a:alpha val="28000"/>
                </a:srgbClr>
              </a:outerShdw>
            </a:effectLst>
          </c:spPr>
          <c:invertIfNegative val="0"/>
          <c:cat>
            <c:strRef>
              <c:f>Sheet8!$A$4:$A$8</c:f>
              <c:strCache>
                <c:ptCount val="4"/>
                <c:pt idx="0">
                  <c:v>High income</c:v>
                </c:pt>
                <c:pt idx="1">
                  <c:v>Low income</c:v>
                </c:pt>
                <c:pt idx="2">
                  <c:v>Lower middle income</c:v>
                </c:pt>
                <c:pt idx="3">
                  <c:v>Upper middle income</c:v>
                </c:pt>
              </c:strCache>
            </c:strRef>
          </c:cat>
          <c:val>
            <c:numRef>
              <c:f>Sheet8!$C$4:$C$8</c:f>
              <c:numCache>
                <c:formatCode>General</c:formatCode>
                <c:ptCount val="4"/>
                <c:pt idx="0">
                  <c:v>1.9948845797522146</c:v>
                </c:pt>
                <c:pt idx="1">
                  <c:v>-0.31921866220154321</c:v>
                </c:pt>
                <c:pt idx="2">
                  <c:v>-0.8541242143122465</c:v>
                </c:pt>
                <c:pt idx="3">
                  <c:v>-0.86141287831202074</c:v>
                </c:pt>
              </c:numCache>
            </c:numRef>
          </c:val>
          <c:extLst>
            <c:ext xmlns:c16="http://schemas.microsoft.com/office/drawing/2014/chart" uri="{C3380CC4-5D6E-409C-BE32-E72D297353CC}">
              <c16:uniqueId val="{00000001-36A4-4A0B-A34D-BF3C26E53B92}"/>
            </c:ext>
          </c:extLst>
        </c:ser>
        <c:ser>
          <c:idx val="2"/>
          <c:order val="2"/>
          <c:tx>
            <c:strRef>
              <c:f>Sheet8!$D$3</c:f>
              <c:strCache>
                <c:ptCount val="1"/>
                <c:pt idx="0">
                  <c:v>Sum of growth_rate_2017</c:v>
                </c:pt>
              </c:strCache>
            </c:strRef>
          </c:tx>
          <c:spPr>
            <a:gradFill rotWithShape="1">
              <a:gsLst>
                <a:gs pos="0">
                  <a:schemeClr val="accent6">
                    <a:tint val="94000"/>
                    <a:satMod val="100000"/>
                    <a:lumMod val="108000"/>
                  </a:schemeClr>
                </a:gs>
                <a:gs pos="50000">
                  <a:schemeClr val="accent6">
                    <a:tint val="98000"/>
                    <a:shade val="100000"/>
                    <a:satMod val="100000"/>
                    <a:lumMod val="100000"/>
                  </a:schemeClr>
                </a:gs>
                <a:gs pos="100000">
                  <a:schemeClr val="accent6">
                    <a:shade val="72000"/>
                    <a:satMod val="120000"/>
                    <a:lumMod val="100000"/>
                  </a:schemeClr>
                </a:gs>
              </a:gsLst>
              <a:lin ang="5400000" scaled="0"/>
            </a:gradFill>
            <a:ln>
              <a:noFill/>
            </a:ln>
            <a:effectLst>
              <a:outerShdw blurRad="50800" dist="25400" dir="5400000" rotWithShape="0">
                <a:srgbClr val="000000">
                  <a:alpha val="28000"/>
                </a:srgbClr>
              </a:outerShdw>
            </a:effectLst>
          </c:spPr>
          <c:invertIfNegative val="0"/>
          <c:cat>
            <c:strRef>
              <c:f>Sheet8!$A$4:$A$8</c:f>
              <c:strCache>
                <c:ptCount val="4"/>
                <c:pt idx="0">
                  <c:v>High income</c:v>
                </c:pt>
                <c:pt idx="1">
                  <c:v>Low income</c:v>
                </c:pt>
                <c:pt idx="2">
                  <c:v>Lower middle income</c:v>
                </c:pt>
                <c:pt idx="3">
                  <c:v>Upper middle income</c:v>
                </c:pt>
              </c:strCache>
            </c:strRef>
          </c:cat>
          <c:val>
            <c:numRef>
              <c:f>Sheet8!$D$4:$D$8</c:f>
              <c:numCache>
                <c:formatCode>General</c:formatCode>
                <c:ptCount val="4"/>
                <c:pt idx="0">
                  <c:v>1.5379188704890325</c:v>
                </c:pt>
                <c:pt idx="1">
                  <c:v>-0.19094987999446139</c:v>
                </c:pt>
                <c:pt idx="2">
                  <c:v>-0.26916121792149889</c:v>
                </c:pt>
                <c:pt idx="3">
                  <c:v>-1.0480960371408794</c:v>
                </c:pt>
              </c:numCache>
            </c:numRef>
          </c:val>
          <c:extLst>
            <c:ext xmlns:c16="http://schemas.microsoft.com/office/drawing/2014/chart" uri="{C3380CC4-5D6E-409C-BE32-E72D297353CC}">
              <c16:uniqueId val="{00000002-36A4-4A0B-A34D-BF3C26E53B92}"/>
            </c:ext>
          </c:extLst>
        </c:ser>
        <c:ser>
          <c:idx val="3"/>
          <c:order val="3"/>
          <c:tx>
            <c:strRef>
              <c:f>Sheet8!$E$3</c:f>
              <c:strCache>
                <c:ptCount val="1"/>
                <c:pt idx="0">
                  <c:v>Sum of growth_rate_2018</c:v>
                </c:pt>
              </c:strCache>
            </c:strRef>
          </c:tx>
          <c:spPr>
            <a:gradFill rotWithShape="1">
              <a:gsLst>
                <a:gs pos="0">
                  <a:schemeClr val="accent2">
                    <a:lumMod val="60000"/>
                    <a:tint val="94000"/>
                    <a:satMod val="100000"/>
                    <a:lumMod val="108000"/>
                  </a:schemeClr>
                </a:gs>
                <a:gs pos="50000">
                  <a:schemeClr val="accent2">
                    <a:lumMod val="60000"/>
                    <a:tint val="98000"/>
                    <a:shade val="100000"/>
                    <a:satMod val="100000"/>
                    <a:lumMod val="100000"/>
                  </a:schemeClr>
                </a:gs>
                <a:gs pos="100000">
                  <a:schemeClr val="accent2">
                    <a:lumMod val="60000"/>
                    <a:shade val="72000"/>
                    <a:satMod val="120000"/>
                    <a:lumMod val="100000"/>
                  </a:schemeClr>
                </a:gs>
              </a:gsLst>
              <a:lin ang="5400000" scaled="0"/>
            </a:gradFill>
            <a:ln>
              <a:noFill/>
            </a:ln>
            <a:effectLst>
              <a:outerShdw blurRad="50800" dist="25400" dir="5400000" rotWithShape="0">
                <a:srgbClr val="000000">
                  <a:alpha val="28000"/>
                </a:srgbClr>
              </a:outerShdw>
            </a:effectLst>
          </c:spPr>
          <c:invertIfNegative val="0"/>
          <c:cat>
            <c:strRef>
              <c:f>Sheet8!$A$4:$A$8</c:f>
              <c:strCache>
                <c:ptCount val="4"/>
                <c:pt idx="0">
                  <c:v>High income</c:v>
                </c:pt>
                <c:pt idx="1">
                  <c:v>Low income</c:v>
                </c:pt>
                <c:pt idx="2">
                  <c:v>Lower middle income</c:v>
                </c:pt>
                <c:pt idx="3">
                  <c:v>Upper middle income</c:v>
                </c:pt>
              </c:strCache>
            </c:strRef>
          </c:cat>
          <c:val>
            <c:numRef>
              <c:f>Sheet8!$E$4:$E$8</c:f>
              <c:numCache>
                <c:formatCode>General</c:formatCode>
                <c:ptCount val="4"/>
                <c:pt idx="0">
                  <c:v>1.2025728678149192</c:v>
                </c:pt>
                <c:pt idx="1">
                  <c:v>-0.17494633583800678</c:v>
                </c:pt>
                <c:pt idx="2">
                  <c:v>-8.2847412560740089E-2</c:v>
                </c:pt>
                <c:pt idx="3">
                  <c:v>1.7106572223584811E-2</c:v>
                </c:pt>
              </c:numCache>
            </c:numRef>
          </c:val>
          <c:extLst>
            <c:ext xmlns:c16="http://schemas.microsoft.com/office/drawing/2014/chart" uri="{C3380CC4-5D6E-409C-BE32-E72D297353CC}">
              <c16:uniqueId val="{00000003-36A4-4A0B-A34D-BF3C26E53B92}"/>
            </c:ext>
          </c:extLst>
        </c:ser>
        <c:dLbls>
          <c:showLegendKey val="0"/>
          <c:showVal val="0"/>
          <c:showCatName val="0"/>
          <c:showSerName val="0"/>
          <c:showPercent val="0"/>
          <c:showBubbleSize val="0"/>
        </c:dLbls>
        <c:gapWidth val="100"/>
        <c:overlap val="-24"/>
        <c:axId val="2003463343"/>
        <c:axId val="1059447327"/>
      </c:barChart>
      <c:catAx>
        <c:axId val="200346334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1059447327"/>
        <c:crosses val="autoZero"/>
        <c:auto val="1"/>
        <c:lblAlgn val="ctr"/>
        <c:lblOffset val="100"/>
        <c:noMultiLvlLbl val="0"/>
      </c:catAx>
      <c:valAx>
        <c:axId val="1059447327"/>
        <c:scaling>
          <c:orientation val="minMax"/>
          <c:max val="2"/>
          <c:min val="-1.5"/>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034633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11 industries AI has penetrated, trend over the years is continuous increase,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Unable to divide the data into whole years due to interim knowledge in python, explain to audience. Cinnie to insert a better graph of straight line</a:t>
            </a:r>
            <a:endParaRPr/>
          </a:p>
        </p:txBody>
      </p:sp>
      <p:sp>
        <p:nvSpPr>
          <p:cNvPr id="278" name="Google Shape;27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differences in the least penetrated</a:t>
            </a:r>
            <a:endParaRPr/>
          </a:p>
        </p:txBody>
      </p:sp>
      <p:sp>
        <p:nvSpPr>
          <p:cNvPr id="287" name="Google Shape;28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difference in rates of penetration, Bio Tech is lowest penetrated because it is involved in lab tests, </a:t>
            </a:r>
            <a:endParaRPr/>
          </a:p>
          <a:p>
            <a:pPr indent="0" lvl="0" marL="0" rtl="0" algn="l">
              <a:spcBef>
                <a:spcPts val="0"/>
              </a:spcBef>
              <a:spcAft>
                <a:spcPts val="0"/>
              </a:spcAft>
              <a:buNone/>
            </a:pPr>
            <a:r>
              <a:rPr lang="en-US"/>
              <a:t>Penetration increases for both industries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Compare business skills vs AI, which is doing better</a:t>
            </a:r>
            <a:endParaRPr/>
          </a:p>
          <a:p>
            <a:pPr indent="0" lvl="0" marL="0" rtl="0" algn="l">
              <a:spcBef>
                <a:spcPts val="0"/>
              </a:spcBef>
              <a:spcAft>
                <a:spcPts val="0"/>
              </a:spcAft>
              <a:buNone/>
            </a:pPr>
            <a:r>
              <a:t/>
            </a:r>
            <a:endParaRPr/>
          </a:p>
        </p:txBody>
      </p:sp>
      <p:sp>
        <p:nvSpPr>
          <p:cNvPr id="298" name="Google Shape;29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9d79a000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9d79a000a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Growth rate of Information and Tech versus communication versus. Manufacturing is nose diving while Info is coming up</a:t>
            </a:r>
            <a:endParaRPr/>
          </a:p>
          <a:p>
            <a:pPr indent="0" lvl="0" marL="0" rtl="0" algn="l">
              <a:spcBef>
                <a:spcPts val="0"/>
              </a:spcBef>
              <a:spcAft>
                <a:spcPts val="0"/>
              </a:spcAft>
              <a:buClr>
                <a:schemeClr val="dk1"/>
              </a:buClr>
              <a:buFont typeface="Arial"/>
              <a:buNone/>
            </a:pPr>
            <a:r>
              <a:rPr lang="en-US"/>
              <a:t>According to the source of the data,</a:t>
            </a:r>
            <a:r>
              <a:rPr b="1" i="1" lang="en-US"/>
              <a:t> LinkedIn industry growth data are calculated by LinkedIn panel data between 2014 and 2017. We capture new industry hires and losses by counting active LinkedIn members (who have logged in at least once in the past year) who move from one industry to another (experienced hires)</a:t>
            </a:r>
            <a:endParaRPr b="1" i="1"/>
          </a:p>
        </p:txBody>
      </p:sp>
      <p:sp>
        <p:nvSpPr>
          <p:cNvPr id="307" name="Google Shape;307;gf9d79a000a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74bb2368f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74bb2368f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Observe </a:t>
            </a:r>
            <a:r>
              <a:rPr lang="en-US"/>
              <a:t>that</a:t>
            </a:r>
            <a:r>
              <a:rPr lang="en-US"/>
              <a:t> the computer software industry is lagging in Nigeria compared to elsewhere in the world</a:t>
            </a:r>
            <a:endParaRPr/>
          </a:p>
        </p:txBody>
      </p:sp>
      <p:sp>
        <p:nvSpPr>
          <p:cNvPr id="315" name="Google Shape;315;gf74bb2368f_1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ac0e0c44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ac0e0c44b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79400" lvl="0" marL="457200" rtl="0" algn="just">
              <a:lnSpc>
                <a:spcPct val="120000"/>
              </a:lnSpc>
              <a:spcBef>
                <a:spcPts val="1000"/>
              </a:spcBef>
              <a:spcAft>
                <a:spcPts val="0"/>
              </a:spcAft>
              <a:buClr>
                <a:schemeClr val="dk1"/>
              </a:buClr>
              <a:buSzPts val="800"/>
              <a:buChar char="●"/>
            </a:pPr>
            <a:r>
              <a:rPr lang="en-US" sz="800">
                <a:latin typeface="Arial"/>
                <a:ea typeface="Arial"/>
                <a:cs typeface="Arial"/>
                <a:sym typeface="Arial"/>
              </a:rPr>
              <a:t>A.I has significantly influenced the economic growth over the years as high income countries are using it a lot (figure 1)</a:t>
            </a:r>
            <a:endParaRPr sz="800">
              <a:latin typeface="Arial"/>
              <a:ea typeface="Arial"/>
              <a:cs typeface="Arial"/>
              <a:sym typeface="Arial"/>
            </a:endParaRPr>
          </a:p>
          <a:p>
            <a:pPr indent="-279400" lvl="0" marL="457200" rtl="0" algn="just">
              <a:lnSpc>
                <a:spcPct val="120000"/>
              </a:lnSpc>
              <a:spcBef>
                <a:spcPts val="0"/>
              </a:spcBef>
              <a:spcAft>
                <a:spcPts val="0"/>
              </a:spcAft>
              <a:buClr>
                <a:schemeClr val="dk1"/>
              </a:buClr>
              <a:buSzPts val="800"/>
              <a:buChar char="●"/>
            </a:pPr>
            <a:r>
              <a:rPr lang="en-US" sz="800">
                <a:latin typeface="Arial"/>
                <a:ea typeface="Arial"/>
                <a:cs typeface="Arial"/>
                <a:sym typeface="Arial"/>
              </a:rPr>
              <a:t>A.I skill has grown in all industries over the years (figure 2)</a:t>
            </a:r>
            <a:endParaRPr sz="800">
              <a:latin typeface="Arial"/>
              <a:ea typeface="Arial"/>
              <a:cs typeface="Arial"/>
              <a:sym typeface="Arial"/>
            </a:endParaRPr>
          </a:p>
          <a:p>
            <a:pPr indent="-279400" lvl="0" marL="457200" rtl="0" algn="just">
              <a:lnSpc>
                <a:spcPct val="120000"/>
              </a:lnSpc>
              <a:spcBef>
                <a:spcPts val="0"/>
              </a:spcBef>
              <a:spcAft>
                <a:spcPts val="0"/>
              </a:spcAft>
              <a:buClr>
                <a:schemeClr val="dk1"/>
              </a:buClr>
              <a:buSzPts val="800"/>
              <a:buChar char="●"/>
            </a:pPr>
            <a:r>
              <a:rPr lang="en-US" sz="800">
                <a:latin typeface="Arial"/>
                <a:ea typeface="Arial"/>
                <a:cs typeface="Arial"/>
                <a:sym typeface="Arial"/>
              </a:rPr>
              <a:t>Computer software industry is the most AI pentrated industry over the years and biotechnology is one of the least (figure 3).</a:t>
            </a:r>
            <a:endParaRPr sz="800">
              <a:latin typeface="Arial"/>
              <a:ea typeface="Arial"/>
              <a:cs typeface="Arial"/>
              <a:sym typeface="Arial"/>
            </a:endParaRPr>
          </a:p>
          <a:p>
            <a:pPr indent="-279400" lvl="0" marL="457200" rtl="0" algn="just">
              <a:lnSpc>
                <a:spcPct val="120000"/>
              </a:lnSpc>
              <a:spcBef>
                <a:spcPts val="0"/>
              </a:spcBef>
              <a:spcAft>
                <a:spcPts val="0"/>
              </a:spcAft>
              <a:buClr>
                <a:schemeClr val="dk1"/>
              </a:buClr>
              <a:buSzPts val="800"/>
              <a:buChar char="●"/>
            </a:pPr>
            <a:r>
              <a:rPr lang="en-US" sz="800">
                <a:latin typeface="Arial"/>
                <a:ea typeface="Arial"/>
                <a:cs typeface="Arial"/>
                <a:sym typeface="Arial"/>
              </a:rPr>
              <a:t>Manufacturing has been one of the leading industry section but over the years it is decreasing while information and communication under which Computer software is domiciled is increasing in growth (figure 5).</a:t>
            </a:r>
            <a:endParaRPr sz="800">
              <a:latin typeface="Arial"/>
              <a:ea typeface="Arial"/>
              <a:cs typeface="Arial"/>
              <a:sym typeface="Arial"/>
            </a:endParaRPr>
          </a:p>
          <a:p>
            <a:pPr indent="-279400" lvl="0" marL="457200" rtl="0" algn="just">
              <a:lnSpc>
                <a:spcPct val="120000"/>
              </a:lnSpc>
              <a:spcBef>
                <a:spcPts val="0"/>
              </a:spcBef>
              <a:spcAft>
                <a:spcPts val="0"/>
              </a:spcAft>
              <a:buClr>
                <a:schemeClr val="dk1"/>
              </a:buClr>
              <a:buSzPts val="800"/>
              <a:buChar char="●"/>
            </a:pPr>
            <a:r>
              <a:rPr lang="en-US" sz="800">
                <a:latin typeface="Arial"/>
                <a:ea typeface="Arial"/>
                <a:cs typeface="Arial"/>
                <a:sym typeface="Arial"/>
              </a:rPr>
              <a:t>Comparing Nigeria (lower middle income country) with the UK (high income country) shows a higher growth in AI pentetration of  industries in the UK which may be the cause for the higher  income of UK</a:t>
            </a:r>
            <a:endParaRPr sz="800">
              <a:latin typeface="Arial"/>
              <a:ea typeface="Arial"/>
              <a:cs typeface="Arial"/>
              <a:sym typeface="Arial"/>
            </a:endParaRPr>
          </a:p>
        </p:txBody>
      </p:sp>
      <p:sp>
        <p:nvSpPr>
          <p:cNvPr id="325" name="Google Shape;325;gfac0e0c44b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Garamond"/>
              <a:buNone/>
            </a:pPr>
            <a:r>
              <a:rPr lang="en-US" sz="1200">
                <a:latin typeface="Garamond"/>
                <a:ea typeface="Garamond"/>
                <a:cs typeface="Garamond"/>
                <a:sym typeface="Garamond"/>
              </a:rPr>
              <a:t>Disruptive skills training should be organized for the workforce as artificial intelligence is the way forward in our world today.</a:t>
            </a:r>
            <a:endParaRPr/>
          </a:p>
          <a:p>
            <a:pPr indent="0" lvl="0" marL="0" rtl="0" algn="l">
              <a:spcBef>
                <a:spcPts val="0"/>
              </a:spcBef>
              <a:spcAft>
                <a:spcPts val="0"/>
              </a:spcAft>
              <a:buNone/>
            </a:pPr>
            <a:r>
              <a:t/>
            </a:r>
            <a:endParaRPr/>
          </a:p>
        </p:txBody>
      </p:sp>
      <p:sp>
        <p:nvSpPr>
          <p:cNvPr id="341" name="Google Shape;34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74bb2368f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74bb2368f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f74bb2368f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900">
                <a:solidFill>
                  <a:srgbClr val="202124"/>
                </a:solidFill>
                <a:highlight>
                  <a:srgbClr val="FFFFFF"/>
                </a:highlight>
                <a:latin typeface="Arial"/>
                <a:ea typeface="Arial"/>
                <a:cs typeface="Arial"/>
                <a:sym typeface="Arial"/>
              </a:rPr>
              <a:t>T</a:t>
            </a:r>
            <a:r>
              <a:rPr lang="en-US" sz="900">
                <a:solidFill>
                  <a:srgbClr val="202124"/>
                </a:solidFill>
                <a:highlight>
                  <a:srgbClr val="FFFFFF"/>
                </a:highlight>
                <a:latin typeface="Arial"/>
                <a:ea typeface="Arial"/>
                <a:cs typeface="Arial"/>
                <a:sym typeface="Arial"/>
              </a:rPr>
              <a:t>he McKinsey Global Institute recently analyzed economic data from the United Nations, the World Bank, and the World EcTonomic Forum and reported that he McKinsey Global Institute recently analyzed economic data from the United Nations, the World Bank, and the World EcTonomic Forum and reported that the main contributor to the UK's economic gains between 2017 and 2030 will come from </a:t>
            </a:r>
            <a:r>
              <a:rPr b="1" lang="en-US" sz="900">
                <a:latin typeface="Arial"/>
                <a:ea typeface="Arial"/>
                <a:cs typeface="Arial"/>
                <a:sym typeface="Arial"/>
              </a:rPr>
              <a:t>consumer product enhancements stimulating consumer demand</a:t>
            </a:r>
            <a:r>
              <a:rPr lang="en-US" sz="900">
                <a:latin typeface="Arial"/>
                <a:ea typeface="Arial"/>
                <a:cs typeface="Arial"/>
                <a:sym typeface="Arial"/>
              </a:rPr>
              <a:t> (8.4%). This is because AI will drive a greater choice of products, with increased personalisation and make those products more affordable over time </a:t>
            </a:r>
            <a:endParaRPr b="1" sz="900">
              <a:latin typeface="Arial"/>
              <a:ea typeface="Arial"/>
              <a:cs typeface="Arial"/>
              <a:sym typeface="Arial"/>
            </a:endParaRPr>
          </a:p>
          <a:p>
            <a:pPr indent="0" lvl="0" marL="0" rtl="0" algn="l">
              <a:lnSpc>
                <a:spcPct val="115000"/>
              </a:lnSpc>
              <a:spcBef>
                <a:spcPts val="1200"/>
              </a:spcBef>
              <a:spcAft>
                <a:spcPts val="0"/>
              </a:spcAft>
              <a:buNone/>
            </a:pPr>
            <a:r>
              <a:t/>
            </a:r>
            <a:endParaRPr sz="900">
              <a:solidFill>
                <a:srgbClr val="202124"/>
              </a:solidFill>
              <a:highlight>
                <a:srgbClr val="FFFFFF"/>
              </a:highlight>
              <a:latin typeface="Arial"/>
              <a:ea typeface="Arial"/>
              <a:cs typeface="Arial"/>
              <a:sym typeface="Arial"/>
            </a:endParaRPr>
          </a:p>
          <a:p>
            <a:pPr indent="0" lvl="0" marL="0" rtl="0" algn="l">
              <a:spcBef>
                <a:spcPts val="1200"/>
              </a:spcBef>
              <a:spcAft>
                <a:spcPts val="0"/>
              </a:spcAft>
              <a:buNone/>
            </a:pPr>
            <a:r>
              <a:rPr lang="en-US" sz="900">
                <a:latin typeface="Arial"/>
                <a:ea typeface="Arial"/>
                <a:cs typeface="Arial"/>
                <a:sym typeface="Arial"/>
              </a:rPr>
              <a:t>The changing nature of work, including sectoral, industrial, and occupational composition, diversity of working arrangements, skill requirements and geography e.g. Africa, are multifaceted phenomena that manifest differently in around the world.</a:t>
            </a:r>
            <a:endParaRPr sz="900">
              <a:latin typeface="Arial"/>
              <a:ea typeface="Arial"/>
              <a:cs typeface="Arial"/>
              <a:sym typeface="Arial"/>
            </a:endParaRPr>
          </a:p>
          <a:p>
            <a:pPr indent="0" lvl="0" marL="0" rtl="0" algn="l">
              <a:spcBef>
                <a:spcPts val="0"/>
              </a:spcBef>
              <a:spcAft>
                <a:spcPts val="0"/>
              </a:spcAft>
              <a:buNone/>
            </a:pPr>
            <a:r>
              <a:rPr lang="en-US" sz="900">
                <a:latin typeface="Arial"/>
                <a:ea typeface="Arial"/>
                <a:cs typeface="Arial"/>
                <a:sym typeface="Arial"/>
              </a:rPr>
              <a:t>Globalization, or the development of an integrated global economy, forms an important driver using digital devices and software of the changes in the nature of work as well as our daily life.</a:t>
            </a:r>
            <a:endParaRPr sz="900">
              <a:latin typeface="Arial"/>
              <a:ea typeface="Arial"/>
              <a:cs typeface="Arial"/>
              <a:sym typeface="Arial"/>
            </a:endParaRPr>
          </a:p>
          <a:p>
            <a:pPr indent="-82550" lvl="0" marL="228600" rtl="0" algn="just">
              <a:lnSpc>
                <a:spcPct val="120000"/>
              </a:lnSpc>
              <a:spcBef>
                <a:spcPts val="1000"/>
              </a:spcBef>
              <a:spcAft>
                <a:spcPts val="0"/>
              </a:spcAft>
              <a:buClr>
                <a:schemeClr val="dk1"/>
              </a:buClr>
              <a:buSzPts val="900"/>
              <a:buChar char="•"/>
            </a:pPr>
            <a:r>
              <a:rPr lang="en-US" sz="900">
                <a:latin typeface="Arial"/>
                <a:ea typeface="Arial"/>
                <a:cs typeface="Arial"/>
                <a:sym typeface="Arial"/>
              </a:rPr>
              <a:t>Like the great technological breakthroughs over the last century — electricity, railways, and information technology — AI will boost productivity dramatically, maximizing output while fueling new economic growth.</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p:txBody>
      </p:sp>
      <p:sp>
        <p:nvSpPr>
          <p:cNvPr id="238" name="Google Shape;23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Give examples of countries grouped in the high/low income </a:t>
            </a:r>
            <a:endParaRPr/>
          </a:p>
          <a:p>
            <a:pPr indent="0" lvl="0" marL="0" rtl="0" algn="l">
              <a:spcBef>
                <a:spcPts val="0"/>
              </a:spcBef>
              <a:spcAft>
                <a:spcPts val="0"/>
              </a:spcAft>
              <a:buNone/>
            </a:pPr>
            <a:r>
              <a:rPr lang="en-US"/>
              <a:t>What influences economic growth- polices, AI infrastructure, invest in AI education, absorb AI into systems</a:t>
            </a:r>
            <a:endParaRPr/>
          </a:p>
          <a:p>
            <a:pPr indent="0" lvl="0" marL="0" rtl="0" algn="l">
              <a:spcBef>
                <a:spcPts val="0"/>
              </a:spcBef>
              <a:spcAft>
                <a:spcPts val="0"/>
              </a:spcAft>
              <a:buNone/>
            </a:pPr>
            <a:r>
              <a:rPr lang="en-US"/>
              <a:t>Manpower to keep up with upcoming processes that arise from AI</a:t>
            </a:r>
            <a:endParaRPr/>
          </a:p>
        </p:txBody>
      </p:sp>
      <p:sp>
        <p:nvSpPr>
          <p:cNvPr id="267" name="Google Shape;26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pic>
        <p:nvPicPr>
          <p:cNvPr descr="Droplets-HD-Content-R1d.png" id="17" name="Google Shape;17;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 name="Google Shape;18;p1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pic>
        <p:nvPicPr>
          <p:cNvPr descr="Droplets-HD-Content-R1d.png" id="80" name="Google Shape;80;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1" name="Google Shape;81;p27"/>
          <p:cNvSpPr txBox="1"/>
          <p:nvPr>
            <p:ph type="title"/>
          </p:nvPr>
        </p:nvSpPr>
        <p:spPr>
          <a:xfrm>
            <a:off x="913775" y="609600"/>
            <a:ext cx="3935688" cy="202325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7"/>
          <p:cNvSpPr txBox="1"/>
          <p:nvPr>
            <p:ph idx="1" type="body"/>
          </p:nvPr>
        </p:nvSpPr>
        <p:spPr>
          <a:xfrm>
            <a:off x="5078062" y="609600"/>
            <a:ext cx="6200163" cy="51815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3" name="Google Shape;83;p27"/>
          <p:cNvSpPr txBox="1"/>
          <p:nvPr>
            <p:ph idx="2" type="body"/>
          </p:nvPr>
        </p:nvSpPr>
        <p:spPr>
          <a:xfrm>
            <a:off x="913774" y="2632852"/>
            <a:ext cx="3935689" cy="315834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4" name="Google Shape;84;p27"/>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7"/>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7"/>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pic>
        <p:nvPicPr>
          <p:cNvPr descr="Droplets-HD-Content-R1d.png" id="88" name="Google Shape;88;p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9" name="Google Shape;89;p28"/>
          <p:cNvSpPr txBox="1"/>
          <p:nvPr>
            <p:ph type="title"/>
          </p:nvPr>
        </p:nvSpPr>
        <p:spPr>
          <a:xfrm>
            <a:off x="913774" y="609600"/>
            <a:ext cx="5934969" cy="20232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8"/>
          <p:cNvSpPr/>
          <p:nvPr>
            <p:ph idx="2" type="pic"/>
          </p:nvPr>
        </p:nvSpPr>
        <p:spPr>
          <a:xfrm>
            <a:off x="7424803" y="609601"/>
            <a:ext cx="3255358" cy="5181600"/>
          </a:xfrm>
          <a:prstGeom prst="roundRect">
            <a:avLst>
              <a:gd fmla="val 4943" name="adj"/>
            </a:avLst>
          </a:prstGeom>
          <a:noFill/>
          <a:ln cap="sq" cmpd="sng" w="82550">
            <a:solidFill>
              <a:srgbClr val="EAEAEA"/>
            </a:solidFill>
            <a:prstDash val="solid"/>
            <a:miter lim="800000"/>
            <a:headEnd len="sm" w="sm" type="none"/>
            <a:tailEnd len="sm" w="sm" type="none"/>
          </a:ln>
        </p:spPr>
      </p:sp>
      <p:sp>
        <p:nvSpPr>
          <p:cNvPr id="91" name="Google Shape;91;p28"/>
          <p:cNvSpPr txBox="1"/>
          <p:nvPr>
            <p:ph idx="1" type="body"/>
          </p:nvPr>
        </p:nvSpPr>
        <p:spPr>
          <a:xfrm>
            <a:off x="913794" y="2632852"/>
            <a:ext cx="5934949" cy="315834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92" name="Google Shape;92;p2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5" name="Shape 95"/>
        <p:cNvGrpSpPr/>
        <p:nvPr/>
      </p:nvGrpSpPr>
      <p:grpSpPr>
        <a:xfrm>
          <a:off x="0" y="0"/>
          <a:ext cx="0" cy="0"/>
          <a:chOff x="0" y="0"/>
          <a:chExt cx="0" cy="0"/>
        </a:xfrm>
      </p:grpSpPr>
      <p:pic>
        <p:nvPicPr>
          <p:cNvPr descr="Droplets-HD-Content-R1d.png" id="96" name="Google Shape;96;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7" name="Google Shape;97;p29"/>
          <p:cNvSpPr txBox="1"/>
          <p:nvPr>
            <p:ph type="title"/>
          </p:nvPr>
        </p:nvSpPr>
        <p:spPr>
          <a:xfrm>
            <a:off x="913794" y="4289374"/>
            <a:ext cx="10364432" cy="8116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9"/>
          <p:cNvSpPr/>
          <p:nvPr>
            <p:ph idx="2" type="pic"/>
          </p:nvPr>
        </p:nvSpPr>
        <p:spPr>
          <a:xfrm>
            <a:off x="1184744" y="698261"/>
            <a:ext cx="9822532" cy="3214136"/>
          </a:xfrm>
          <a:prstGeom prst="roundRect">
            <a:avLst>
              <a:gd fmla="val 4944" name="adj"/>
            </a:avLst>
          </a:prstGeom>
          <a:noFill/>
          <a:ln cap="sq" cmpd="sng" w="82550">
            <a:solidFill>
              <a:srgbClr val="EAEAEA"/>
            </a:solidFill>
            <a:prstDash val="solid"/>
            <a:miter lim="800000"/>
            <a:headEnd len="sm" w="sm" type="none"/>
            <a:tailEnd len="sm" w="sm" type="none"/>
          </a:ln>
        </p:spPr>
      </p:sp>
      <p:sp>
        <p:nvSpPr>
          <p:cNvPr id="99" name="Google Shape;99;p29"/>
          <p:cNvSpPr txBox="1"/>
          <p:nvPr>
            <p:ph idx="1" type="body"/>
          </p:nvPr>
        </p:nvSpPr>
        <p:spPr>
          <a:xfrm>
            <a:off x="913774" y="5108728"/>
            <a:ext cx="10364452"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00" name="Google Shape;100;p2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3" name="Shape 103"/>
        <p:cNvGrpSpPr/>
        <p:nvPr/>
      </p:nvGrpSpPr>
      <p:grpSpPr>
        <a:xfrm>
          <a:off x="0" y="0"/>
          <a:ext cx="0" cy="0"/>
          <a:chOff x="0" y="0"/>
          <a:chExt cx="0" cy="0"/>
        </a:xfrm>
      </p:grpSpPr>
      <p:pic>
        <p:nvPicPr>
          <p:cNvPr descr="Droplets-HD-Content-R1d.png" id="104" name="Google Shape;104;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5" name="Google Shape;105;p30"/>
          <p:cNvSpPr txBox="1"/>
          <p:nvPr>
            <p:ph type="title"/>
          </p:nvPr>
        </p:nvSpPr>
        <p:spPr>
          <a:xfrm>
            <a:off x="913774" y="609599"/>
            <a:ext cx="10364452" cy="342724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30"/>
          <p:cNvSpPr txBox="1"/>
          <p:nvPr>
            <p:ph idx="1" type="body"/>
          </p:nvPr>
        </p:nvSpPr>
        <p:spPr>
          <a:xfrm>
            <a:off x="913775" y="4204821"/>
            <a:ext cx="1036445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07" name="Google Shape;107;p3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0" name="Shape 110"/>
        <p:cNvGrpSpPr/>
        <p:nvPr/>
      </p:nvGrpSpPr>
      <p:grpSpPr>
        <a:xfrm>
          <a:off x="0" y="0"/>
          <a:ext cx="0" cy="0"/>
          <a:chOff x="0" y="0"/>
          <a:chExt cx="0" cy="0"/>
        </a:xfrm>
      </p:grpSpPr>
      <p:pic>
        <p:nvPicPr>
          <p:cNvPr descr="Droplets-HD-Content-R1d.png" id="111" name="Google Shape;111;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2" name="Google Shape;112;p31"/>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31"/>
          <p:cNvSpPr txBox="1"/>
          <p:nvPr>
            <p:ph idx="1" type="body"/>
          </p:nvPr>
        </p:nvSpPr>
        <p:spPr>
          <a:xfrm>
            <a:off x="1720644" y="3610032"/>
            <a:ext cx="8752299" cy="5947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14" name="Google Shape;114;p31"/>
          <p:cNvSpPr txBox="1"/>
          <p:nvPr>
            <p:ph idx="2" type="body"/>
          </p:nvPr>
        </p:nvSpPr>
        <p:spPr>
          <a:xfrm>
            <a:off x="913774" y="4372796"/>
            <a:ext cx="10364452" cy="1421053"/>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15" name="Google Shape;115;p3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31"/>
          <p:cNvSpPr txBox="1"/>
          <p:nvPr/>
        </p:nvSpPr>
        <p:spPr>
          <a:xfrm>
            <a:off x="1001488" y="75416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Twentieth Century"/>
              <a:buNone/>
            </a:pPr>
            <a:r>
              <a:rPr b="0" lang="en-US" sz="8000" cap="none">
                <a:solidFill>
                  <a:schemeClr val="dk1"/>
                </a:solidFill>
                <a:latin typeface="Twentieth Century"/>
                <a:ea typeface="Twentieth Century"/>
                <a:cs typeface="Twentieth Century"/>
                <a:sym typeface="Twentieth Century"/>
              </a:rPr>
              <a:t>“</a:t>
            </a:r>
            <a:endParaRPr/>
          </a:p>
        </p:txBody>
      </p:sp>
      <p:sp>
        <p:nvSpPr>
          <p:cNvPr id="119" name="Google Shape;119;p31"/>
          <p:cNvSpPr txBox="1"/>
          <p:nvPr/>
        </p:nvSpPr>
        <p:spPr>
          <a:xfrm>
            <a:off x="10557558" y="299357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Twentieth Century"/>
              <a:buNone/>
            </a:pPr>
            <a:r>
              <a:rPr b="0" lang="en-US" sz="8000" cap="none">
                <a:solidFill>
                  <a:schemeClr val="dk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0" name="Shape 120"/>
        <p:cNvGrpSpPr/>
        <p:nvPr/>
      </p:nvGrpSpPr>
      <p:grpSpPr>
        <a:xfrm>
          <a:off x="0" y="0"/>
          <a:ext cx="0" cy="0"/>
          <a:chOff x="0" y="0"/>
          <a:chExt cx="0" cy="0"/>
        </a:xfrm>
      </p:grpSpPr>
      <p:pic>
        <p:nvPicPr>
          <p:cNvPr descr="Droplets-HD-Content-R1d.png" id="121" name="Google Shape;121;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2" name="Google Shape;122;p32"/>
          <p:cNvSpPr txBox="1"/>
          <p:nvPr>
            <p:ph type="title"/>
          </p:nvPr>
        </p:nvSpPr>
        <p:spPr>
          <a:xfrm>
            <a:off x="913775" y="2138721"/>
            <a:ext cx="10364452"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32"/>
          <p:cNvSpPr txBox="1"/>
          <p:nvPr>
            <p:ph idx="1" type="body"/>
          </p:nvPr>
        </p:nvSpPr>
        <p:spPr>
          <a:xfrm>
            <a:off x="913775" y="4662335"/>
            <a:ext cx="10364452"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24" name="Google Shape;124;p3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7" name="Shape 127"/>
        <p:cNvGrpSpPr/>
        <p:nvPr/>
      </p:nvGrpSpPr>
      <p:grpSpPr>
        <a:xfrm>
          <a:off x="0" y="0"/>
          <a:ext cx="0" cy="0"/>
          <a:chOff x="0" y="0"/>
          <a:chExt cx="0" cy="0"/>
        </a:xfrm>
      </p:grpSpPr>
      <p:pic>
        <p:nvPicPr>
          <p:cNvPr descr="Droplets-HD-Content-R1d.png" id="128" name="Google Shape;128;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9" name="Google Shape;129;p33"/>
          <p:cNvSpPr txBox="1"/>
          <p:nvPr>
            <p:ph type="title"/>
          </p:nvPr>
        </p:nvSpPr>
        <p:spPr>
          <a:xfrm>
            <a:off x="913774" y="609600"/>
            <a:ext cx="10364452" cy="160509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33"/>
          <p:cNvSpPr txBox="1"/>
          <p:nvPr>
            <p:ph idx="1" type="body"/>
          </p:nvPr>
        </p:nvSpPr>
        <p:spPr>
          <a:xfrm>
            <a:off x="913774" y="2367093"/>
            <a:ext cx="3298976"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1" name="Google Shape;131;p33"/>
          <p:cNvSpPr txBox="1"/>
          <p:nvPr>
            <p:ph idx="2" type="body"/>
          </p:nvPr>
        </p:nvSpPr>
        <p:spPr>
          <a:xfrm>
            <a:off x="913774" y="2943355"/>
            <a:ext cx="3298976"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2" name="Google Shape;132;p33"/>
          <p:cNvSpPr txBox="1"/>
          <p:nvPr>
            <p:ph idx="3" type="body"/>
          </p:nvPr>
        </p:nvSpPr>
        <p:spPr>
          <a:xfrm>
            <a:off x="4452389" y="2367093"/>
            <a:ext cx="329152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3" name="Google Shape;133;p33"/>
          <p:cNvSpPr txBox="1"/>
          <p:nvPr>
            <p:ph idx="4" type="body"/>
          </p:nvPr>
        </p:nvSpPr>
        <p:spPr>
          <a:xfrm>
            <a:off x="4441348" y="2943355"/>
            <a:ext cx="3303351"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4" name="Google Shape;134;p33"/>
          <p:cNvSpPr txBox="1"/>
          <p:nvPr>
            <p:ph idx="5" type="body"/>
          </p:nvPr>
        </p:nvSpPr>
        <p:spPr>
          <a:xfrm>
            <a:off x="7973298" y="2367093"/>
            <a:ext cx="33049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5" name="Google Shape;135;p33"/>
          <p:cNvSpPr txBox="1"/>
          <p:nvPr>
            <p:ph idx="6" type="body"/>
          </p:nvPr>
        </p:nvSpPr>
        <p:spPr>
          <a:xfrm>
            <a:off x="7973298" y="2943355"/>
            <a:ext cx="3304928"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6" name="Google Shape;136;p3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39" name="Shape 139"/>
        <p:cNvGrpSpPr/>
        <p:nvPr/>
      </p:nvGrpSpPr>
      <p:grpSpPr>
        <a:xfrm>
          <a:off x="0" y="0"/>
          <a:ext cx="0" cy="0"/>
          <a:chOff x="0" y="0"/>
          <a:chExt cx="0" cy="0"/>
        </a:xfrm>
      </p:grpSpPr>
      <p:pic>
        <p:nvPicPr>
          <p:cNvPr descr="Droplets-HD-Content-R1d.png" id="140" name="Google Shape;140;p3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1" name="Google Shape;141;p34"/>
          <p:cNvSpPr txBox="1"/>
          <p:nvPr>
            <p:ph type="title"/>
          </p:nvPr>
        </p:nvSpPr>
        <p:spPr>
          <a:xfrm>
            <a:off x="913774" y="610772"/>
            <a:ext cx="10364452" cy="160392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34"/>
          <p:cNvSpPr txBox="1"/>
          <p:nvPr>
            <p:ph idx="1" type="body"/>
          </p:nvPr>
        </p:nvSpPr>
        <p:spPr>
          <a:xfrm>
            <a:off x="913774" y="4204820"/>
            <a:ext cx="3296409"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43" name="Google Shape;143;p34"/>
          <p:cNvSpPr/>
          <p:nvPr>
            <p:ph idx="2" type="pic"/>
          </p:nvPr>
        </p:nvSpPr>
        <p:spPr>
          <a:xfrm>
            <a:off x="913774" y="2367093"/>
            <a:ext cx="3296409" cy="1524000"/>
          </a:xfrm>
          <a:prstGeom prst="roundRect">
            <a:avLst>
              <a:gd fmla="val 9363" name="adj"/>
            </a:avLst>
          </a:prstGeom>
          <a:noFill/>
          <a:ln cap="sq" cmpd="sng" w="82550">
            <a:solidFill>
              <a:srgbClr val="EAEAEA"/>
            </a:solidFill>
            <a:prstDash val="solid"/>
            <a:miter lim="800000"/>
            <a:headEnd len="sm" w="sm" type="none"/>
            <a:tailEnd len="sm" w="sm" type="none"/>
          </a:ln>
        </p:spPr>
      </p:sp>
      <p:sp>
        <p:nvSpPr>
          <p:cNvPr id="144" name="Google Shape;144;p34"/>
          <p:cNvSpPr txBox="1"/>
          <p:nvPr>
            <p:ph idx="3" type="body"/>
          </p:nvPr>
        </p:nvSpPr>
        <p:spPr>
          <a:xfrm>
            <a:off x="913774" y="4781082"/>
            <a:ext cx="3296409" cy="101011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45" name="Google Shape;145;p34"/>
          <p:cNvSpPr txBox="1"/>
          <p:nvPr>
            <p:ph idx="4" type="body"/>
          </p:nvPr>
        </p:nvSpPr>
        <p:spPr>
          <a:xfrm>
            <a:off x="4442759" y="4204820"/>
            <a:ext cx="33018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46" name="Google Shape;146;p34"/>
          <p:cNvSpPr/>
          <p:nvPr>
            <p:ph idx="5" type="pic"/>
          </p:nvPr>
        </p:nvSpPr>
        <p:spPr>
          <a:xfrm>
            <a:off x="4441348" y="2367093"/>
            <a:ext cx="3303352"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47" name="Google Shape;147;p34"/>
          <p:cNvSpPr txBox="1"/>
          <p:nvPr>
            <p:ph idx="6" type="body"/>
          </p:nvPr>
        </p:nvSpPr>
        <p:spPr>
          <a:xfrm>
            <a:off x="4441348" y="4781080"/>
            <a:ext cx="3303352" cy="101011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48" name="Google Shape;148;p34"/>
          <p:cNvSpPr txBox="1"/>
          <p:nvPr>
            <p:ph idx="7" type="body"/>
          </p:nvPr>
        </p:nvSpPr>
        <p:spPr>
          <a:xfrm>
            <a:off x="7973298" y="4204820"/>
            <a:ext cx="330068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49" name="Google Shape;149;p34"/>
          <p:cNvSpPr/>
          <p:nvPr>
            <p:ph idx="8" type="pic"/>
          </p:nvPr>
        </p:nvSpPr>
        <p:spPr>
          <a:xfrm>
            <a:off x="7973298" y="2367093"/>
            <a:ext cx="3304928"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50" name="Google Shape;150;p34"/>
          <p:cNvSpPr txBox="1"/>
          <p:nvPr>
            <p:ph idx="9" type="body"/>
          </p:nvPr>
        </p:nvSpPr>
        <p:spPr>
          <a:xfrm>
            <a:off x="7973173" y="4781078"/>
            <a:ext cx="3305053" cy="101012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51" name="Google Shape;151;p3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3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4" name="Shape 154"/>
        <p:cNvGrpSpPr/>
        <p:nvPr/>
      </p:nvGrpSpPr>
      <p:grpSpPr>
        <a:xfrm>
          <a:off x="0" y="0"/>
          <a:ext cx="0" cy="0"/>
          <a:chOff x="0" y="0"/>
          <a:chExt cx="0" cy="0"/>
        </a:xfrm>
      </p:grpSpPr>
      <p:pic>
        <p:nvPicPr>
          <p:cNvPr descr="Droplets-HD-Content-R1d.png" id="155" name="Google Shape;155;p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6" name="Google Shape;156;p35"/>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35"/>
          <p:cNvSpPr txBox="1"/>
          <p:nvPr>
            <p:ph idx="1" type="body"/>
          </p:nvPr>
        </p:nvSpPr>
        <p:spPr>
          <a:xfrm rot="5400000">
            <a:off x="4383948" y="-1103079"/>
            <a:ext cx="3424107" cy="1036445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58" name="Google Shape;158;p35"/>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5"/>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5"/>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 name="Shape 161"/>
        <p:cNvGrpSpPr/>
        <p:nvPr/>
      </p:nvGrpSpPr>
      <p:grpSpPr>
        <a:xfrm>
          <a:off x="0" y="0"/>
          <a:ext cx="0" cy="0"/>
          <a:chOff x="0" y="0"/>
          <a:chExt cx="0" cy="0"/>
        </a:xfrm>
      </p:grpSpPr>
      <p:pic>
        <p:nvPicPr>
          <p:cNvPr descr="Droplets-HD-Content-R1d.png" id="162" name="Google Shape;162;p3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3" name="Google Shape;163;p36"/>
          <p:cNvSpPr txBox="1"/>
          <p:nvPr>
            <p:ph type="title"/>
          </p:nvPr>
        </p:nvSpPr>
        <p:spPr>
          <a:xfrm rot="5400000">
            <a:off x="7410763" y="1923737"/>
            <a:ext cx="5181599" cy="25533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6"/>
          <p:cNvSpPr txBox="1"/>
          <p:nvPr>
            <p:ph idx="1" type="body"/>
          </p:nvPr>
        </p:nvSpPr>
        <p:spPr>
          <a:xfrm rot="5400000">
            <a:off x="2152338" y="-628961"/>
            <a:ext cx="5181599" cy="76587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65" name="Google Shape;165;p36"/>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36"/>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6"/>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pic>
        <p:nvPicPr>
          <p:cNvPr descr="Droplets-HD-Content-R1d.png" id="22" name="Google Shape;22;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3" name="Google Shape;23;p19"/>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27" name="Shape 27"/>
        <p:cNvGrpSpPr/>
        <p:nvPr/>
      </p:nvGrpSpPr>
      <p:grpSpPr>
        <a:xfrm>
          <a:off x="0" y="0"/>
          <a:ext cx="0" cy="0"/>
          <a:chOff x="0" y="0"/>
          <a:chExt cx="0" cy="0"/>
        </a:xfrm>
      </p:grpSpPr>
      <p:sp>
        <p:nvSpPr>
          <p:cNvPr id="28" name="Google Shape;28;p20"/>
          <p:cNvSpPr txBox="1"/>
          <p:nvPr>
            <p:ph type="title"/>
          </p:nvPr>
        </p:nvSpPr>
        <p:spPr>
          <a:xfrm>
            <a:off x="1097280" y="286603"/>
            <a:ext cx="10058400" cy="145075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1097279" y="1845734"/>
            <a:ext cx="4937760" cy="402336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0" name="Google Shape;30;p20"/>
          <p:cNvSpPr txBox="1"/>
          <p:nvPr>
            <p:ph idx="2" type="body"/>
          </p:nvPr>
        </p:nvSpPr>
        <p:spPr>
          <a:xfrm>
            <a:off x="6217920" y="1845735"/>
            <a:ext cx="4937760" cy="402336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1" name="Google Shape;31;p2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34" name="Shape 34"/>
        <p:cNvGrpSpPr/>
        <p:nvPr/>
      </p:nvGrpSpPr>
      <p:grpSpPr>
        <a:xfrm>
          <a:off x="0" y="0"/>
          <a:ext cx="0" cy="0"/>
          <a:chOff x="0" y="0"/>
          <a:chExt cx="0" cy="0"/>
        </a:xfrm>
      </p:grpSpPr>
      <p:sp>
        <p:nvSpPr>
          <p:cNvPr id="35" name="Google Shape;35;p21"/>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6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1"/>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7" name="Google Shape;37;p2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 name="Shape 40"/>
        <p:cNvGrpSpPr/>
        <p:nvPr/>
      </p:nvGrpSpPr>
      <p:grpSpPr>
        <a:xfrm>
          <a:off x="0" y="0"/>
          <a:ext cx="0" cy="0"/>
          <a:chOff x="0" y="0"/>
          <a:chExt cx="0" cy="0"/>
        </a:xfrm>
      </p:grpSpPr>
      <p:pic>
        <p:nvPicPr>
          <p:cNvPr descr="Droplets-HD-Title-R1d.png" id="41" name="Google Shape;41;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2" name="Google Shape;42;p22"/>
          <p:cNvSpPr txBox="1"/>
          <p:nvPr>
            <p:ph type="ctrTitle"/>
          </p:nvPr>
        </p:nvSpPr>
        <p:spPr>
          <a:xfrm>
            <a:off x="1751012" y="1300785"/>
            <a:ext cx="8689976" cy="250921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2"/>
          <p:cNvSpPr txBox="1"/>
          <p:nvPr>
            <p:ph idx="1" type="subTitle"/>
          </p:nvPr>
        </p:nvSpPr>
        <p:spPr>
          <a:xfrm>
            <a:off x="1751012" y="3886200"/>
            <a:ext cx="8689976" cy="1371599"/>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44" name="Google Shape;44;p2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7" name="Shape 47"/>
        <p:cNvGrpSpPr/>
        <p:nvPr/>
      </p:nvGrpSpPr>
      <p:grpSpPr>
        <a:xfrm>
          <a:off x="0" y="0"/>
          <a:ext cx="0" cy="0"/>
          <a:chOff x="0" y="0"/>
          <a:chExt cx="0" cy="0"/>
        </a:xfrm>
      </p:grpSpPr>
      <p:pic>
        <p:nvPicPr>
          <p:cNvPr descr="Droplets-HD-Content-R1d.png" id="48" name="Google Shape;48;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9" name="Google Shape;49;p23"/>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3"/>
          <p:cNvSpPr txBox="1"/>
          <p:nvPr>
            <p:ph idx="1" type="body"/>
          </p:nvPr>
        </p:nvSpPr>
        <p:spPr>
          <a:xfrm>
            <a:off x="913774" y="2367092"/>
            <a:ext cx="103638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1" name="Google Shape;51;p2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pic>
        <p:nvPicPr>
          <p:cNvPr descr="Droplets-HD-Content-R1d.png" id="55" name="Google Shape;55;p2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6" name="Google Shape;56;p24"/>
          <p:cNvSpPr txBox="1"/>
          <p:nvPr>
            <p:ph type="title"/>
          </p:nvPr>
        </p:nvSpPr>
        <p:spPr>
          <a:xfrm>
            <a:off x="913774" y="828563"/>
            <a:ext cx="10351752" cy="2736819"/>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4"/>
          <p:cNvSpPr txBox="1"/>
          <p:nvPr>
            <p:ph idx="1" type="body"/>
          </p:nvPr>
        </p:nvSpPr>
        <p:spPr>
          <a:xfrm>
            <a:off x="913774" y="3657457"/>
            <a:ext cx="10351752" cy="136818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000"/>
              <a:buNone/>
              <a:defRPr sz="2000">
                <a:solidFill>
                  <a:srgbClr val="7F7F7F"/>
                </a:solidFill>
              </a:defRPr>
            </a:lvl1pPr>
            <a:lvl2pPr indent="-228600" lvl="1" marL="914400" algn="l">
              <a:lnSpc>
                <a:spcPct val="120000"/>
              </a:lnSpc>
              <a:spcBef>
                <a:spcPts val="500"/>
              </a:spcBef>
              <a:spcAft>
                <a:spcPts val="0"/>
              </a:spcAft>
              <a:buSzPts val="2000"/>
              <a:buNone/>
              <a:defRPr sz="20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58" name="Google Shape;58;p2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1" name="Shape 61"/>
        <p:cNvGrpSpPr/>
        <p:nvPr/>
      </p:nvGrpSpPr>
      <p:grpSpPr>
        <a:xfrm>
          <a:off x="0" y="0"/>
          <a:ext cx="0" cy="0"/>
          <a:chOff x="0" y="0"/>
          <a:chExt cx="0" cy="0"/>
        </a:xfrm>
      </p:grpSpPr>
      <p:pic>
        <p:nvPicPr>
          <p:cNvPr descr="Droplets-HD-Content-R1d.png" id="62" name="Google Shape;62;p2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3" name="Google Shape;63;p25"/>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5"/>
          <p:cNvSpPr txBox="1"/>
          <p:nvPr>
            <p:ph idx="1" type="body"/>
          </p:nvPr>
        </p:nvSpPr>
        <p:spPr>
          <a:xfrm>
            <a:off x="913774" y="2367092"/>
            <a:ext cx="51060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5" name="Google Shape;65;p25"/>
          <p:cNvSpPr txBox="1"/>
          <p:nvPr>
            <p:ph idx="2" type="body"/>
          </p:nvPr>
        </p:nvSpPr>
        <p:spPr>
          <a:xfrm>
            <a:off x="6172200" y="2367092"/>
            <a:ext cx="5105400"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25"/>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5"/>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pic>
        <p:nvPicPr>
          <p:cNvPr descr="Droplets-HD-Content-R1d.png" id="70" name="Google Shape;70;p2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1" name="Google Shape;71;p26"/>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6"/>
          <p:cNvSpPr txBox="1"/>
          <p:nvPr>
            <p:ph idx="1" type="body"/>
          </p:nvPr>
        </p:nvSpPr>
        <p:spPr>
          <a:xfrm>
            <a:off x="1146328" y="2371018"/>
            <a:ext cx="487347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73" name="Google Shape;73;p26"/>
          <p:cNvSpPr txBox="1"/>
          <p:nvPr>
            <p:ph idx="2" type="body"/>
          </p:nvPr>
        </p:nvSpPr>
        <p:spPr>
          <a:xfrm>
            <a:off x="913774" y="3051012"/>
            <a:ext cx="5106027"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4" name="Google Shape;74;p26"/>
          <p:cNvSpPr txBox="1"/>
          <p:nvPr>
            <p:ph idx="3" type="body"/>
          </p:nvPr>
        </p:nvSpPr>
        <p:spPr>
          <a:xfrm>
            <a:off x="6396423" y="2371018"/>
            <a:ext cx="488180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75" name="Google Shape;75;p26"/>
          <p:cNvSpPr txBox="1"/>
          <p:nvPr>
            <p:ph idx="4" type="body"/>
          </p:nvPr>
        </p:nvSpPr>
        <p:spPr>
          <a:xfrm>
            <a:off x="6172200" y="3051012"/>
            <a:ext cx="5105401"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6" name="Google Shape;76;p26"/>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9" name="Shape 9"/>
        <p:cNvGrpSpPr/>
        <p:nvPr/>
      </p:nvGrpSpPr>
      <p:grpSpPr>
        <a:xfrm>
          <a:off x="0" y="0"/>
          <a:ext cx="0" cy="0"/>
          <a:chOff x="0" y="0"/>
          <a:chExt cx="0" cy="0"/>
        </a:xfrm>
      </p:grpSpPr>
      <p:pic>
        <p:nvPicPr>
          <p:cNvPr descr="\\DROBO-FS\QuickDrops\JB\PPTX NG\Droplets\LightingOverlay.png" id="10" name="Google Shape;10;p17"/>
          <p:cNvPicPr preferRelativeResize="0"/>
          <p:nvPr/>
        </p:nvPicPr>
        <p:blipFill rotWithShape="1">
          <a:blip r:embed="rId1">
            <a:alphaModFix/>
          </a:blip>
          <a:srcRect b="0" l="0" r="0" t="0"/>
          <a:stretch/>
        </p:blipFill>
        <p:spPr>
          <a:xfrm>
            <a:off x="0" y="-1"/>
            <a:ext cx="12192003" cy="6858001"/>
          </a:xfrm>
          <a:prstGeom prst="rect">
            <a:avLst/>
          </a:prstGeom>
          <a:noFill/>
          <a:ln>
            <a:noFill/>
          </a:ln>
        </p:spPr>
      </p:pic>
      <p:sp>
        <p:nvSpPr>
          <p:cNvPr id="11" name="Google Shape;11;p1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600"/>
              <a:buFont typeface="Twentieth Century"/>
              <a:buNone/>
              <a:defRPr b="0" i="0" sz="3600" u="none" cap="none" strike="noStrik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7"/>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Twentieth Century"/>
                <a:ea typeface="Twentieth Century"/>
                <a:cs typeface="Twentieth Century"/>
                <a:sym typeface="Twentieth Century"/>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17"/>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17"/>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5" name="Google Shape;15;p17"/>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1pPr>
            <a:lvl2pPr indent="0" lvl="1"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2pPr>
            <a:lvl3pPr indent="0" lvl="2"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3pPr>
            <a:lvl4pPr indent="0" lvl="3"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4pPr>
            <a:lvl5pPr indent="0" lvl="4"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5pPr>
            <a:lvl6pPr indent="0" lvl="5"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6pPr>
            <a:lvl7pPr indent="0" lvl="6"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7pPr>
            <a:lvl8pPr indent="0" lvl="7"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8pPr>
            <a:lvl9pPr indent="0" lvl="8"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6.jpg"/><Relationship Id="rId5" Type="http://schemas.openxmlformats.org/officeDocument/2006/relationships/image" Target="../media/image11.jpg"/><Relationship Id="rId6"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pxhere.com/en/photo/1459389"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7.jpg"/><Relationship Id="rId8"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1"/>
          <p:cNvSpPr txBox="1"/>
          <p:nvPr/>
        </p:nvSpPr>
        <p:spPr>
          <a:xfrm>
            <a:off x="1643700" y="820425"/>
            <a:ext cx="8908500" cy="501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dk1"/>
                </a:solidFill>
                <a:latin typeface="Cambria"/>
                <a:ea typeface="Cambria"/>
                <a:cs typeface="Cambria"/>
                <a:sym typeface="Cambria"/>
              </a:rPr>
              <a:t>PRESENTATION ON </a:t>
            </a:r>
            <a:r>
              <a:rPr b="1" lang="en-US" sz="4000">
                <a:solidFill>
                  <a:schemeClr val="dk1"/>
                </a:solidFill>
                <a:latin typeface="Cambria"/>
                <a:ea typeface="Cambria"/>
                <a:cs typeface="Cambria"/>
                <a:sym typeface="Cambria"/>
              </a:rPr>
              <a:t>EFFECT OF </a:t>
            </a:r>
            <a:r>
              <a:rPr b="1" i="0" lang="en-US" sz="4000" u="none" cap="none" strike="noStrike">
                <a:solidFill>
                  <a:schemeClr val="dk1"/>
                </a:solidFill>
                <a:latin typeface="Cambria"/>
                <a:ea typeface="Cambria"/>
                <a:cs typeface="Cambria"/>
                <a:sym typeface="Cambria"/>
              </a:rPr>
              <a:t> AUTOMATION AND </a:t>
            </a:r>
            <a:r>
              <a:rPr b="1" lang="en-US" sz="4000">
                <a:solidFill>
                  <a:schemeClr val="dk1"/>
                </a:solidFill>
                <a:latin typeface="Cambria"/>
                <a:ea typeface="Cambria"/>
                <a:cs typeface="Cambria"/>
                <a:sym typeface="Cambria"/>
              </a:rPr>
              <a:t>ARTIFICIAL</a:t>
            </a:r>
            <a:r>
              <a:rPr b="1" i="0" lang="en-US" sz="4000" u="none" cap="none" strike="noStrike">
                <a:solidFill>
                  <a:schemeClr val="dk1"/>
                </a:solidFill>
                <a:latin typeface="Cambria"/>
                <a:ea typeface="Cambria"/>
                <a:cs typeface="Cambria"/>
                <a:sym typeface="Cambria"/>
              </a:rPr>
              <a:t> INTELLIGENCE (AI) ON ECO</a:t>
            </a:r>
            <a:r>
              <a:rPr b="1" lang="en-US" sz="4000">
                <a:solidFill>
                  <a:schemeClr val="dk1"/>
                </a:solidFill>
                <a:latin typeface="Cambria"/>
                <a:ea typeface="Cambria"/>
                <a:cs typeface="Cambria"/>
                <a:sym typeface="Cambria"/>
              </a:rPr>
              <a:t>NOMY GROWTH</a:t>
            </a:r>
            <a:endParaRPr sz="4000"/>
          </a:p>
          <a:p>
            <a:pPr indent="0" lvl="0" marL="0" marR="0" rtl="0" algn="ctr">
              <a:spcBef>
                <a:spcPts val="0"/>
              </a:spcBef>
              <a:spcAft>
                <a:spcPts val="0"/>
              </a:spcAft>
              <a:buNone/>
            </a:pPr>
            <a:r>
              <a:t/>
            </a:r>
            <a:endParaRPr b="1" i="0" sz="3200" u="none" cap="none" strike="noStrike">
              <a:solidFill>
                <a:schemeClr val="dk1"/>
              </a:solidFill>
              <a:latin typeface="Cambria"/>
              <a:ea typeface="Cambria"/>
              <a:cs typeface="Cambria"/>
              <a:sym typeface="Cambria"/>
            </a:endParaRPr>
          </a:p>
          <a:p>
            <a:pPr indent="0" lvl="0" marL="0" marR="0" rtl="0" algn="ctr">
              <a:spcBef>
                <a:spcPts val="0"/>
              </a:spcBef>
              <a:spcAft>
                <a:spcPts val="0"/>
              </a:spcAft>
              <a:buNone/>
            </a:pPr>
            <a:r>
              <a:rPr b="1" i="0" lang="en-US" sz="3200" u="none" cap="none" strike="noStrike">
                <a:solidFill>
                  <a:schemeClr val="dk1"/>
                </a:solidFill>
                <a:latin typeface="Cambria"/>
                <a:ea typeface="Cambria"/>
                <a:cs typeface="Cambria"/>
                <a:sym typeface="Cambria"/>
              </a:rPr>
              <a:t>COHORT 2, GROUP 8</a:t>
            </a:r>
            <a:endParaRPr/>
          </a:p>
          <a:p>
            <a:pPr indent="0" lvl="0" marL="0" marR="0" rtl="0" algn="ctr">
              <a:spcBef>
                <a:spcPts val="0"/>
              </a:spcBef>
              <a:spcAft>
                <a:spcPts val="0"/>
              </a:spcAft>
              <a:buNone/>
            </a:pPr>
            <a:r>
              <a:rPr b="1" i="0" lang="en-US" sz="3200" u="none" cap="none" strike="noStrike">
                <a:solidFill>
                  <a:schemeClr val="dk1"/>
                </a:solidFill>
                <a:latin typeface="Caveat"/>
                <a:ea typeface="Caveat"/>
                <a:cs typeface="Caveat"/>
                <a:sym typeface="Caveat"/>
              </a:rPr>
              <a:t> Megastars</a:t>
            </a:r>
            <a:endParaRPr>
              <a:latin typeface="Caveat"/>
              <a:ea typeface="Caveat"/>
              <a:cs typeface="Caveat"/>
              <a:sym typeface="Caveat"/>
            </a:endParaRPr>
          </a:p>
          <a:p>
            <a:pPr indent="0" lvl="0" marL="0" marR="0" rtl="0" algn="ctr">
              <a:spcBef>
                <a:spcPts val="0"/>
              </a:spcBef>
              <a:spcAft>
                <a:spcPts val="0"/>
              </a:spcAft>
              <a:buNone/>
            </a:pPr>
            <a:r>
              <a:t/>
            </a:r>
            <a:endParaRPr b="1" i="0" sz="3200" u="none" cap="none" strike="noStrike">
              <a:solidFill>
                <a:schemeClr val="dk1"/>
              </a:solidFill>
              <a:latin typeface="Cambria"/>
              <a:ea typeface="Cambria"/>
              <a:cs typeface="Cambria"/>
              <a:sym typeface="Cambria"/>
            </a:endParaRPr>
          </a:p>
          <a:p>
            <a:pPr indent="0" lvl="0" marL="0" marR="0" rtl="0" algn="ctr">
              <a:spcBef>
                <a:spcPts val="0"/>
              </a:spcBef>
              <a:spcAft>
                <a:spcPts val="0"/>
              </a:spcAft>
              <a:buNone/>
            </a:pPr>
            <a:r>
              <a:rPr b="1" i="0" lang="en-US" sz="3200" u="none" cap="none" strike="noStrike">
                <a:solidFill>
                  <a:schemeClr val="dk1"/>
                </a:solidFill>
                <a:latin typeface="Cambria"/>
                <a:ea typeface="Cambria"/>
                <a:cs typeface="Cambria"/>
                <a:sym typeface="Cambria"/>
              </a:rPr>
              <a:t>SDG 8 : Economic Growth</a:t>
            </a:r>
            <a:endParaRPr b="1" i="0" sz="3200" u="none" cap="none" strike="noStrike">
              <a:solidFill>
                <a:schemeClr val="dk1"/>
              </a:solidFill>
              <a:latin typeface="Twentieth Century"/>
              <a:ea typeface="Twentieth Century"/>
              <a:cs typeface="Twentieth Century"/>
              <a:sym typeface="Twentieth Century"/>
            </a:endParaRPr>
          </a:p>
        </p:txBody>
      </p:sp>
      <p:sp>
        <p:nvSpPr>
          <p:cNvPr id="173" name="Google Shape;173;p1"/>
          <p:cNvSpPr txBox="1"/>
          <p:nvPr/>
        </p:nvSpPr>
        <p:spPr>
          <a:xfrm flipH="1">
            <a:off x="9601199" y="5043053"/>
            <a:ext cx="24065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74" name="Google Shape;174;p1"/>
          <p:cNvPicPr preferRelativeResize="0"/>
          <p:nvPr/>
        </p:nvPicPr>
        <p:blipFill>
          <a:blip r:embed="rId4">
            <a:alphaModFix amt="58000"/>
          </a:blip>
          <a:stretch>
            <a:fillRect/>
          </a:stretch>
        </p:blipFill>
        <p:spPr>
          <a:xfrm>
            <a:off x="-862525" y="6984224"/>
            <a:ext cx="12192000" cy="677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9"/>
          <p:cNvSpPr txBox="1"/>
          <p:nvPr>
            <p:ph type="title"/>
          </p:nvPr>
        </p:nvSpPr>
        <p:spPr>
          <a:xfrm>
            <a:off x="0" y="0"/>
            <a:ext cx="12192000" cy="1320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Garamond"/>
              <a:buNone/>
            </a:pPr>
            <a:r>
              <a:rPr b="1" lang="en-US" sz="4000">
                <a:solidFill>
                  <a:schemeClr val="dk1"/>
                </a:solidFill>
                <a:latin typeface="Garamond"/>
                <a:ea typeface="Garamond"/>
                <a:cs typeface="Garamond"/>
                <a:sym typeface="Garamond"/>
              </a:rPr>
              <a:t>HOW HAS AI PENETRA</a:t>
            </a:r>
            <a:r>
              <a:rPr b="1" lang="en-US" sz="4000">
                <a:latin typeface="Garamond"/>
                <a:ea typeface="Garamond"/>
                <a:cs typeface="Garamond"/>
                <a:sym typeface="Garamond"/>
              </a:rPr>
              <a:t>TION IN ALL THE INDUSTRIES GROWN OVER THE YEARS</a:t>
            </a:r>
            <a:r>
              <a:rPr b="1" lang="en-US" sz="4000">
                <a:solidFill>
                  <a:schemeClr val="dk1"/>
                </a:solidFill>
                <a:latin typeface="Garamond"/>
                <a:ea typeface="Garamond"/>
                <a:cs typeface="Garamond"/>
                <a:sym typeface="Garamond"/>
              </a:rPr>
              <a:t>?</a:t>
            </a:r>
            <a:endParaRPr b="1" sz="4000">
              <a:solidFill>
                <a:schemeClr val="dk1"/>
              </a:solidFill>
              <a:latin typeface="Garamond"/>
              <a:ea typeface="Garamond"/>
              <a:cs typeface="Garamond"/>
              <a:sym typeface="Garamond"/>
            </a:endParaRPr>
          </a:p>
        </p:txBody>
      </p:sp>
      <p:pic>
        <p:nvPicPr>
          <p:cNvPr id="281" name="Google Shape;281;p9"/>
          <p:cNvPicPr preferRelativeResize="0"/>
          <p:nvPr>
            <p:ph idx="1" type="body"/>
          </p:nvPr>
        </p:nvPicPr>
        <p:blipFill rotWithShape="1">
          <a:blip r:embed="rId3">
            <a:alphaModFix/>
          </a:blip>
          <a:srcRect b="0" l="0" r="0" t="0"/>
          <a:stretch/>
        </p:blipFill>
        <p:spPr>
          <a:xfrm>
            <a:off x="0" y="1320900"/>
            <a:ext cx="5679900" cy="4946100"/>
          </a:xfrm>
          <a:prstGeom prst="rect">
            <a:avLst/>
          </a:prstGeom>
          <a:noFill/>
          <a:ln>
            <a:noFill/>
          </a:ln>
        </p:spPr>
      </p:pic>
      <p:pic>
        <p:nvPicPr>
          <p:cNvPr id="282" name="Google Shape;282;p9"/>
          <p:cNvPicPr preferRelativeResize="0"/>
          <p:nvPr/>
        </p:nvPicPr>
        <p:blipFill>
          <a:blip r:embed="rId4">
            <a:alphaModFix/>
          </a:blip>
          <a:stretch>
            <a:fillRect/>
          </a:stretch>
        </p:blipFill>
        <p:spPr>
          <a:xfrm>
            <a:off x="6512100" y="1320900"/>
            <a:ext cx="5679900" cy="4946100"/>
          </a:xfrm>
          <a:prstGeom prst="rect">
            <a:avLst/>
          </a:prstGeom>
          <a:noFill/>
          <a:ln>
            <a:noFill/>
          </a:ln>
        </p:spPr>
      </p:pic>
      <p:sp>
        <p:nvSpPr>
          <p:cNvPr id="283" name="Google Shape;283;p9"/>
          <p:cNvSpPr txBox="1"/>
          <p:nvPr/>
        </p:nvSpPr>
        <p:spPr>
          <a:xfrm>
            <a:off x="0" y="6288600"/>
            <a:ext cx="4341900" cy="56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330"/>
              <a:buFont typeface="Twentieth Century"/>
              <a:buNone/>
            </a:pPr>
            <a:r>
              <a:rPr b="1" lang="en-US" sz="4000">
                <a:solidFill>
                  <a:schemeClr val="dk1"/>
                </a:solidFill>
                <a:latin typeface="Garamond"/>
                <a:ea typeface="Garamond"/>
                <a:cs typeface="Garamond"/>
                <a:sym typeface="Garamond"/>
              </a:rPr>
              <a:t>FIGURE 2</a:t>
            </a:r>
            <a:endParaRPr b="1" sz="4000">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1"/>
          <p:cNvSpPr txBox="1"/>
          <p:nvPr>
            <p:ph type="title"/>
          </p:nvPr>
        </p:nvSpPr>
        <p:spPr>
          <a:xfrm>
            <a:off x="0" y="0"/>
            <a:ext cx="12192000" cy="94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240"/>
              <a:buFont typeface="Twentieth Century"/>
              <a:buNone/>
            </a:pPr>
            <a:r>
              <a:rPr b="1" lang="en-US" sz="4040">
                <a:latin typeface="Garamond"/>
                <a:ea typeface="Garamond"/>
                <a:cs typeface="Garamond"/>
                <a:sym typeface="Garamond"/>
              </a:rPr>
              <a:t>AI </a:t>
            </a:r>
            <a:r>
              <a:rPr b="1" lang="en-US" sz="4040">
                <a:solidFill>
                  <a:schemeClr val="dk1"/>
                </a:solidFill>
                <a:latin typeface="Garamond"/>
                <a:ea typeface="Garamond"/>
                <a:cs typeface="Garamond"/>
                <a:sym typeface="Garamond"/>
              </a:rPr>
              <a:t>SKILL PENETRATION TREND</a:t>
            </a:r>
            <a:r>
              <a:rPr b="1" lang="en-US" sz="4040">
                <a:latin typeface="Garamond"/>
                <a:ea typeface="Garamond"/>
                <a:cs typeface="Garamond"/>
                <a:sym typeface="Garamond"/>
              </a:rPr>
              <a:t> </a:t>
            </a:r>
            <a:r>
              <a:rPr b="1" lang="en-US" sz="4040">
                <a:solidFill>
                  <a:schemeClr val="dk1"/>
                </a:solidFill>
                <a:latin typeface="Garamond"/>
                <a:ea typeface="Garamond"/>
                <a:cs typeface="Garamond"/>
                <a:sym typeface="Garamond"/>
              </a:rPr>
              <a:t>FOR THE DIFFERENT YEARS</a:t>
            </a:r>
            <a:endParaRPr b="1" sz="4040">
              <a:solidFill>
                <a:schemeClr val="dk1"/>
              </a:solidFill>
              <a:latin typeface="Garamond"/>
              <a:ea typeface="Garamond"/>
              <a:cs typeface="Garamond"/>
              <a:sym typeface="Garamond"/>
            </a:endParaRPr>
          </a:p>
        </p:txBody>
      </p:sp>
      <p:pic>
        <p:nvPicPr>
          <p:cNvPr id="290" name="Google Shape;290;p11"/>
          <p:cNvPicPr preferRelativeResize="0"/>
          <p:nvPr>
            <p:ph idx="1" type="body"/>
          </p:nvPr>
        </p:nvPicPr>
        <p:blipFill rotWithShape="1">
          <a:blip r:embed="rId3">
            <a:alphaModFix/>
          </a:blip>
          <a:srcRect b="0" l="0" r="0" t="0"/>
          <a:stretch/>
        </p:blipFill>
        <p:spPr>
          <a:xfrm>
            <a:off x="0" y="948900"/>
            <a:ext cx="6096000" cy="2791200"/>
          </a:xfrm>
          <a:prstGeom prst="rect">
            <a:avLst/>
          </a:prstGeom>
          <a:noFill/>
          <a:ln>
            <a:noFill/>
          </a:ln>
        </p:spPr>
      </p:pic>
      <p:pic>
        <p:nvPicPr>
          <p:cNvPr id="291" name="Google Shape;291;p11"/>
          <p:cNvPicPr preferRelativeResize="0"/>
          <p:nvPr/>
        </p:nvPicPr>
        <p:blipFill rotWithShape="1">
          <a:blip r:embed="rId4">
            <a:alphaModFix/>
          </a:blip>
          <a:srcRect b="0" l="0" r="0" t="0"/>
          <a:stretch/>
        </p:blipFill>
        <p:spPr>
          <a:xfrm>
            <a:off x="6268075" y="948900"/>
            <a:ext cx="5923801" cy="2791200"/>
          </a:xfrm>
          <a:prstGeom prst="rect">
            <a:avLst/>
          </a:prstGeom>
          <a:noFill/>
          <a:ln>
            <a:noFill/>
          </a:ln>
        </p:spPr>
      </p:pic>
      <p:pic>
        <p:nvPicPr>
          <p:cNvPr id="292" name="Google Shape;292;p11"/>
          <p:cNvPicPr preferRelativeResize="0"/>
          <p:nvPr>
            <p:ph idx="1" type="body"/>
          </p:nvPr>
        </p:nvPicPr>
        <p:blipFill rotWithShape="1">
          <a:blip r:embed="rId5">
            <a:alphaModFix/>
          </a:blip>
          <a:srcRect b="0" l="0" r="0" t="0"/>
          <a:stretch/>
        </p:blipFill>
        <p:spPr>
          <a:xfrm>
            <a:off x="0" y="3740100"/>
            <a:ext cx="6096000" cy="2616600"/>
          </a:xfrm>
          <a:prstGeom prst="rect">
            <a:avLst/>
          </a:prstGeom>
          <a:noFill/>
          <a:ln>
            <a:noFill/>
          </a:ln>
        </p:spPr>
      </p:pic>
      <p:pic>
        <p:nvPicPr>
          <p:cNvPr id="293" name="Google Shape;293;p11"/>
          <p:cNvPicPr preferRelativeResize="0"/>
          <p:nvPr/>
        </p:nvPicPr>
        <p:blipFill rotWithShape="1">
          <a:blip r:embed="rId6">
            <a:alphaModFix/>
          </a:blip>
          <a:srcRect b="0" l="0" r="0" t="0"/>
          <a:stretch/>
        </p:blipFill>
        <p:spPr>
          <a:xfrm>
            <a:off x="6096000" y="3740100"/>
            <a:ext cx="6025850" cy="2616600"/>
          </a:xfrm>
          <a:prstGeom prst="rect">
            <a:avLst/>
          </a:prstGeom>
          <a:noFill/>
          <a:ln>
            <a:noFill/>
          </a:ln>
        </p:spPr>
      </p:pic>
      <p:sp>
        <p:nvSpPr>
          <p:cNvPr id="294" name="Google Shape;294;p11"/>
          <p:cNvSpPr txBox="1"/>
          <p:nvPr/>
        </p:nvSpPr>
        <p:spPr>
          <a:xfrm>
            <a:off x="0" y="6356700"/>
            <a:ext cx="4341900" cy="56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330"/>
              <a:buFont typeface="Twentieth Century"/>
              <a:buNone/>
            </a:pPr>
            <a:r>
              <a:rPr b="1" lang="en-US" sz="4000">
                <a:solidFill>
                  <a:schemeClr val="dk1"/>
                </a:solidFill>
                <a:latin typeface="Garamond"/>
                <a:ea typeface="Garamond"/>
                <a:cs typeface="Garamond"/>
                <a:sym typeface="Garamond"/>
              </a:rPr>
              <a:t>FIGURE 3</a:t>
            </a:r>
            <a:endParaRPr b="1" sz="4000">
              <a:latin typeface="Garamond"/>
              <a:ea typeface="Garamond"/>
              <a:cs typeface="Garamond"/>
              <a:sym typeface="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0"/>
          <p:cNvSpPr txBox="1"/>
          <p:nvPr>
            <p:ph type="title"/>
          </p:nvPr>
        </p:nvSpPr>
        <p:spPr>
          <a:xfrm>
            <a:off x="0" y="0"/>
            <a:ext cx="12192000" cy="1851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240"/>
              <a:buFont typeface="Garamond"/>
              <a:buNone/>
            </a:pPr>
            <a:r>
              <a:rPr b="1" lang="en-US" sz="4040">
                <a:latin typeface="Garamond"/>
                <a:ea typeface="Garamond"/>
                <a:cs typeface="Garamond"/>
                <a:sym typeface="Garamond"/>
              </a:rPr>
              <a:t>AI </a:t>
            </a:r>
            <a:r>
              <a:rPr b="1" lang="en-US" sz="4040">
                <a:solidFill>
                  <a:schemeClr val="dk1"/>
                </a:solidFill>
                <a:latin typeface="Garamond"/>
                <a:ea typeface="Garamond"/>
                <a:cs typeface="Garamond"/>
                <a:sym typeface="Garamond"/>
              </a:rPr>
              <a:t>SKILL PENETRATION IN BIO TECH (LOWEST PENETRATED) VERSUS COMPUTER SOFTWARE (HIGHEST PENETRATED)</a:t>
            </a:r>
            <a:endParaRPr b="1" sz="4040">
              <a:solidFill>
                <a:schemeClr val="dk1"/>
              </a:solidFill>
              <a:latin typeface="Garamond"/>
              <a:ea typeface="Garamond"/>
              <a:cs typeface="Garamond"/>
              <a:sym typeface="Garamond"/>
            </a:endParaRPr>
          </a:p>
        </p:txBody>
      </p:sp>
      <p:pic>
        <p:nvPicPr>
          <p:cNvPr id="301" name="Google Shape;301;p10"/>
          <p:cNvPicPr preferRelativeResize="0"/>
          <p:nvPr>
            <p:ph idx="1" type="body"/>
          </p:nvPr>
        </p:nvPicPr>
        <p:blipFill rotWithShape="1">
          <a:blip r:embed="rId3">
            <a:alphaModFix/>
          </a:blip>
          <a:srcRect b="0" l="0" r="0" t="0"/>
          <a:stretch/>
        </p:blipFill>
        <p:spPr>
          <a:xfrm>
            <a:off x="6643125" y="1851250"/>
            <a:ext cx="5548800" cy="4469700"/>
          </a:xfrm>
          <a:prstGeom prst="rect">
            <a:avLst/>
          </a:prstGeom>
          <a:noFill/>
          <a:ln>
            <a:noFill/>
          </a:ln>
        </p:spPr>
      </p:pic>
      <p:pic>
        <p:nvPicPr>
          <p:cNvPr id="302" name="Google Shape;302;p10"/>
          <p:cNvPicPr preferRelativeResize="0"/>
          <p:nvPr/>
        </p:nvPicPr>
        <p:blipFill rotWithShape="1">
          <a:blip r:embed="rId4">
            <a:alphaModFix/>
          </a:blip>
          <a:srcRect b="0" l="0" r="0" t="0"/>
          <a:stretch/>
        </p:blipFill>
        <p:spPr>
          <a:xfrm>
            <a:off x="0" y="1851250"/>
            <a:ext cx="5944799" cy="4469575"/>
          </a:xfrm>
          <a:prstGeom prst="rect">
            <a:avLst/>
          </a:prstGeom>
          <a:noFill/>
          <a:ln>
            <a:noFill/>
          </a:ln>
        </p:spPr>
      </p:pic>
      <p:sp>
        <p:nvSpPr>
          <p:cNvPr id="303" name="Google Shape;303;p10"/>
          <p:cNvSpPr txBox="1"/>
          <p:nvPr/>
        </p:nvSpPr>
        <p:spPr>
          <a:xfrm>
            <a:off x="0" y="6320825"/>
            <a:ext cx="4341900" cy="56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330"/>
              <a:buFont typeface="Twentieth Century"/>
              <a:buNone/>
            </a:pPr>
            <a:r>
              <a:rPr b="1" lang="en-US" sz="4000">
                <a:solidFill>
                  <a:schemeClr val="dk1"/>
                </a:solidFill>
                <a:latin typeface="Garamond"/>
                <a:ea typeface="Garamond"/>
                <a:cs typeface="Garamond"/>
                <a:sym typeface="Garamond"/>
              </a:rPr>
              <a:t>FIGURE 4</a:t>
            </a:r>
            <a:endParaRPr b="1" sz="4000">
              <a:latin typeface="Garamond"/>
              <a:ea typeface="Garamond"/>
              <a:cs typeface="Garamond"/>
              <a:sym typeface="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f9d79a000a_0_9"/>
          <p:cNvSpPr txBox="1"/>
          <p:nvPr>
            <p:ph type="title"/>
          </p:nvPr>
        </p:nvSpPr>
        <p:spPr>
          <a:xfrm>
            <a:off x="0" y="0"/>
            <a:ext cx="12192000" cy="136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Twentieth Century"/>
              <a:buNone/>
            </a:pPr>
            <a:r>
              <a:rPr b="1" lang="en-US" sz="4000">
                <a:latin typeface="Garamond"/>
                <a:ea typeface="Garamond"/>
                <a:cs typeface="Garamond"/>
                <a:sym typeface="Garamond"/>
              </a:rPr>
              <a:t>THE GROWTH BETWEEN INFORMATION AND COMMUNICATION AND MANUFACTURING</a:t>
            </a:r>
            <a:endParaRPr b="1" sz="4000">
              <a:latin typeface="Garamond"/>
              <a:ea typeface="Garamond"/>
              <a:cs typeface="Garamond"/>
              <a:sym typeface="Garamond"/>
            </a:endParaRPr>
          </a:p>
          <a:p>
            <a:pPr indent="0" lvl="0" marL="0" rtl="0" algn="ctr">
              <a:spcBef>
                <a:spcPts val="0"/>
              </a:spcBef>
              <a:spcAft>
                <a:spcPts val="0"/>
              </a:spcAft>
              <a:buNone/>
            </a:pPr>
            <a:r>
              <a:t/>
            </a:r>
            <a:endParaRPr b="1" sz="4000">
              <a:latin typeface="Garamond"/>
              <a:ea typeface="Garamond"/>
              <a:cs typeface="Garamond"/>
              <a:sym typeface="Garamond"/>
            </a:endParaRPr>
          </a:p>
        </p:txBody>
      </p:sp>
      <p:pic>
        <p:nvPicPr>
          <p:cNvPr id="310" name="Google Shape;310;gf9d79a000a_0_9"/>
          <p:cNvPicPr preferRelativeResize="0"/>
          <p:nvPr/>
        </p:nvPicPr>
        <p:blipFill>
          <a:blip r:embed="rId3">
            <a:alphaModFix/>
          </a:blip>
          <a:stretch>
            <a:fillRect/>
          </a:stretch>
        </p:blipFill>
        <p:spPr>
          <a:xfrm>
            <a:off x="152400" y="1367400"/>
            <a:ext cx="12039598" cy="4720651"/>
          </a:xfrm>
          <a:prstGeom prst="rect">
            <a:avLst/>
          </a:prstGeom>
          <a:noFill/>
          <a:ln>
            <a:noFill/>
          </a:ln>
        </p:spPr>
      </p:pic>
      <p:sp>
        <p:nvSpPr>
          <p:cNvPr id="311" name="Google Shape;311;gf9d79a000a_0_9"/>
          <p:cNvSpPr txBox="1"/>
          <p:nvPr/>
        </p:nvSpPr>
        <p:spPr>
          <a:xfrm>
            <a:off x="0" y="6168825"/>
            <a:ext cx="4341900" cy="56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330"/>
              <a:buFont typeface="Twentieth Century"/>
              <a:buNone/>
            </a:pPr>
            <a:r>
              <a:rPr b="1" lang="en-US" sz="4000">
                <a:solidFill>
                  <a:schemeClr val="dk1"/>
                </a:solidFill>
                <a:latin typeface="Garamond"/>
                <a:ea typeface="Garamond"/>
                <a:cs typeface="Garamond"/>
                <a:sym typeface="Garamond"/>
              </a:rPr>
              <a:t>FIGURE 5</a:t>
            </a:r>
            <a:endParaRPr b="1" sz="4000">
              <a:latin typeface="Garamond"/>
              <a:ea typeface="Garamond"/>
              <a:cs typeface="Garamond"/>
              <a:sym typeface="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f74bb2368f_1_21"/>
          <p:cNvPicPr preferRelativeResize="0"/>
          <p:nvPr/>
        </p:nvPicPr>
        <p:blipFill>
          <a:blip r:embed="rId3">
            <a:alphaModFix/>
          </a:blip>
          <a:stretch>
            <a:fillRect/>
          </a:stretch>
        </p:blipFill>
        <p:spPr>
          <a:xfrm>
            <a:off x="6096000" y="3828700"/>
            <a:ext cx="6095999" cy="2563751"/>
          </a:xfrm>
          <a:prstGeom prst="rect">
            <a:avLst/>
          </a:prstGeom>
          <a:noFill/>
          <a:ln>
            <a:noFill/>
          </a:ln>
        </p:spPr>
      </p:pic>
      <p:pic>
        <p:nvPicPr>
          <p:cNvPr id="318" name="Google Shape;318;gf74bb2368f_1_21"/>
          <p:cNvPicPr preferRelativeResize="0"/>
          <p:nvPr/>
        </p:nvPicPr>
        <p:blipFill>
          <a:blip r:embed="rId4">
            <a:alphaModFix/>
          </a:blip>
          <a:stretch>
            <a:fillRect/>
          </a:stretch>
        </p:blipFill>
        <p:spPr>
          <a:xfrm>
            <a:off x="0" y="3740100"/>
            <a:ext cx="6034976" cy="2652350"/>
          </a:xfrm>
          <a:prstGeom prst="rect">
            <a:avLst/>
          </a:prstGeom>
          <a:noFill/>
          <a:ln>
            <a:noFill/>
          </a:ln>
        </p:spPr>
      </p:pic>
      <p:pic>
        <p:nvPicPr>
          <p:cNvPr id="319" name="Google Shape;319;gf74bb2368f_1_21"/>
          <p:cNvPicPr preferRelativeResize="0"/>
          <p:nvPr/>
        </p:nvPicPr>
        <p:blipFill>
          <a:blip r:embed="rId5">
            <a:alphaModFix/>
          </a:blip>
          <a:stretch>
            <a:fillRect/>
          </a:stretch>
        </p:blipFill>
        <p:spPr>
          <a:xfrm>
            <a:off x="0" y="0"/>
            <a:ext cx="6034976" cy="3740100"/>
          </a:xfrm>
          <a:prstGeom prst="rect">
            <a:avLst/>
          </a:prstGeom>
          <a:noFill/>
          <a:ln>
            <a:noFill/>
          </a:ln>
        </p:spPr>
      </p:pic>
      <p:pic>
        <p:nvPicPr>
          <p:cNvPr id="320" name="Google Shape;320;gf74bb2368f_1_21"/>
          <p:cNvPicPr preferRelativeResize="0"/>
          <p:nvPr/>
        </p:nvPicPr>
        <p:blipFill>
          <a:blip r:embed="rId6">
            <a:alphaModFix/>
          </a:blip>
          <a:stretch>
            <a:fillRect/>
          </a:stretch>
        </p:blipFill>
        <p:spPr>
          <a:xfrm>
            <a:off x="6189500" y="0"/>
            <a:ext cx="6002500" cy="3740100"/>
          </a:xfrm>
          <a:prstGeom prst="rect">
            <a:avLst/>
          </a:prstGeom>
          <a:noFill/>
          <a:ln>
            <a:noFill/>
          </a:ln>
        </p:spPr>
      </p:pic>
      <p:sp>
        <p:nvSpPr>
          <p:cNvPr id="321" name="Google Shape;321;gf74bb2368f_1_21"/>
          <p:cNvSpPr txBox="1"/>
          <p:nvPr/>
        </p:nvSpPr>
        <p:spPr>
          <a:xfrm>
            <a:off x="0" y="6288600"/>
            <a:ext cx="4341900" cy="56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330"/>
              <a:buFont typeface="Twentieth Century"/>
              <a:buNone/>
            </a:pPr>
            <a:r>
              <a:rPr b="1" lang="en-US" sz="4000">
                <a:solidFill>
                  <a:schemeClr val="dk1"/>
                </a:solidFill>
                <a:latin typeface="Garamond"/>
                <a:ea typeface="Garamond"/>
                <a:cs typeface="Garamond"/>
                <a:sym typeface="Garamond"/>
              </a:rPr>
              <a:t>FIGURE 6</a:t>
            </a:r>
            <a:endParaRPr b="1" sz="4000">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fac0e0c44b_0_5"/>
          <p:cNvSpPr txBox="1"/>
          <p:nvPr>
            <p:ph type="title"/>
          </p:nvPr>
        </p:nvSpPr>
        <p:spPr>
          <a:xfrm>
            <a:off x="1066800" y="1"/>
            <a:ext cx="10058400" cy="859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90000"/>
              <a:buFont typeface="Garamond"/>
              <a:buNone/>
            </a:pPr>
            <a:r>
              <a:rPr b="1" lang="en-US" sz="4000">
                <a:latin typeface="Garamond"/>
                <a:ea typeface="Garamond"/>
                <a:cs typeface="Garamond"/>
                <a:sym typeface="Garamond"/>
              </a:rPr>
              <a:t>FINDINGS</a:t>
            </a:r>
            <a:endParaRPr b="1" sz="4000">
              <a:latin typeface="Garamond"/>
              <a:ea typeface="Garamond"/>
              <a:cs typeface="Garamond"/>
              <a:sym typeface="Garamond"/>
            </a:endParaRPr>
          </a:p>
          <a:p>
            <a:pPr indent="0" lvl="0" marL="0" rtl="0" algn="ctr">
              <a:spcBef>
                <a:spcPts val="0"/>
              </a:spcBef>
              <a:spcAft>
                <a:spcPts val="0"/>
              </a:spcAft>
              <a:buNone/>
            </a:pPr>
            <a:r>
              <a:t/>
            </a:r>
            <a:endParaRPr/>
          </a:p>
        </p:txBody>
      </p:sp>
      <p:sp>
        <p:nvSpPr>
          <p:cNvPr id="328" name="Google Shape;328;gfac0e0c44b_0_5"/>
          <p:cNvSpPr txBox="1"/>
          <p:nvPr>
            <p:ph idx="1" type="body"/>
          </p:nvPr>
        </p:nvSpPr>
        <p:spPr>
          <a:xfrm>
            <a:off x="0" y="492450"/>
            <a:ext cx="6035100" cy="6365700"/>
          </a:xfrm>
          <a:prstGeom prst="rect">
            <a:avLst/>
          </a:prstGeom>
        </p:spPr>
        <p:txBody>
          <a:bodyPr anchorCtr="0" anchor="t" bIns="45700" lIns="91425" spcFirstLastPara="1" rIns="91425" wrap="square" tIns="45700">
            <a:noAutofit/>
          </a:bodyPr>
          <a:lstStyle/>
          <a:p>
            <a:pPr indent="-406400" lvl="0" marL="457200" rtl="0" algn="just">
              <a:spcBef>
                <a:spcPts val="1000"/>
              </a:spcBef>
              <a:spcAft>
                <a:spcPts val="0"/>
              </a:spcAft>
              <a:buSzPts val="2800"/>
              <a:buFont typeface="Garamond"/>
              <a:buChar char="●"/>
            </a:pPr>
            <a:r>
              <a:rPr lang="en-US" sz="2800">
                <a:latin typeface="Garamond"/>
                <a:ea typeface="Garamond"/>
                <a:cs typeface="Garamond"/>
                <a:sym typeface="Garamond"/>
              </a:rPr>
              <a:t>A.I has significantly </a:t>
            </a:r>
            <a:r>
              <a:rPr lang="en-US" sz="2800">
                <a:latin typeface="Garamond"/>
                <a:ea typeface="Garamond"/>
                <a:cs typeface="Garamond"/>
                <a:sym typeface="Garamond"/>
              </a:rPr>
              <a:t>influenced the economic growth over the years (figure 1).</a:t>
            </a:r>
            <a:endParaRPr sz="2800">
              <a:latin typeface="Garamond"/>
              <a:ea typeface="Garamond"/>
              <a:cs typeface="Garamond"/>
              <a:sym typeface="Garamond"/>
            </a:endParaRPr>
          </a:p>
          <a:p>
            <a:pPr indent="0" lvl="0" marL="457200" rtl="0" algn="just">
              <a:spcBef>
                <a:spcPts val="1000"/>
              </a:spcBef>
              <a:spcAft>
                <a:spcPts val="0"/>
              </a:spcAft>
              <a:buNone/>
            </a:pPr>
            <a:r>
              <a:t/>
            </a:r>
            <a:endParaRPr sz="2800">
              <a:latin typeface="Garamond"/>
              <a:ea typeface="Garamond"/>
              <a:cs typeface="Garamond"/>
              <a:sym typeface="Garamond"/>
            </a:endParaRPr>
          </a:p>
          <a:p>
            <a:pPr indent="-406400" lvl="0" marL="457200" rtl="0" algn="just">
              <a:spcBef>
                <a:spcPts val="1000"/>
              </a:spcBef>
              <a:spcAft>
                <a:spcPts val="0"/>
              </a:spcAft>
              <a:buSzPts val="2800"/>
              <a:buFont typeface="Garamond"/>
              <a:buChar char="●"/>
            </a:pPr>
            <a:r>
              <a:rPr lang="en-US" sz="2800">
                <a:latin typeface="Garamond"/>
                <a:ea typeface="Garamond"/>
                <a:cs typeface="Garamond"/>
                <a:sym typeface="Garamond"/>
              </a:rPr>
              <a:t>A.I skill has grown in all industries over the years (figure 2).</a:t>
            </a:r>
            <a:endParaRPr sz="2800">
              <a:latin typeface="Garamond"/>
              <a:ea typeface="Garamond"/>
              <a:cs typeface="Garamond"/>
              <a:sym typeface="Garamond"/>
            </a:endParaRPr>
          </a:p>
          <a:p>
            <a:pPr indent="0" lvl="0" marL="457200" rtl="0" algn="just">
              <a:spcBef>
                <a:spcPts val="1000"/>
              </a:spcBef>
              <a:spcAft>
                <a:spcPts val="0"/>
              </a:spcAft>
              <a:buNone/>
            </a:pPr>
            <a:r>
              <a:t/>
            </a:r>
            <a:endParaRPr sz="2800">
              <a:latin typeface="Garamond"/>
              <a:ea typeface="Garamond"/>
              <a:cs typeface="Garamond"/>
              <a:sym typeface="Garamond"/>
            </a:endParaRPr>
          </a:p>
          <a:p>
            <a:pPr indent="-406400" lvl="0" marL="457200" rtl="0" algn="just">
              <a:spcBef>
                <a:spcPts val="1000"/>
              </a:spcBef>
              <a:spcAft>
                <a:spcPts val="0"/>
              </a:spcAft>
              <a:buSzPts val="2800"/>
              <a:buFont typeface="Garamond"/>
              <a:buChar char="●"/>
            </a:pPr>
            <a:r>
              <a:rPr lang="en-US" sz="2800">
                <a:latin typeface="Garamond"/>
                <a:ea typeface="Garamond"/>
                <a:cs typeface="Garamond"/>
                <a:sym typeface="Garamond"/>
              </a:rPr>
              <a:t>Computer software industry is the most AI penetrated industry over the years and biotechnology is one of the least (figure 3).</a:t>
            </a:r>
            <a:endParaRPr sz="2800">
              <a:latin typeface="Garamond"/>
              <a:ea typeface="Garamond"/>
              <a:cs typeface="Garamond"/>
              <a:sym typeface="Garamond"/>
            </a:endParaRPr>
          </a:p>
        </p:txBody>
      </p:sp>
      <p:sp>
        <p:nvSpPr>
          <p:cNvPr id="329" name="Google Shape;329;gfac0e0c44b_0_5"/>
          <p:cNvSpPr txBox="1"/>
          <p:nvPr>
            <p:ph idx="2" type="body"/>
          </p:nvPr>
        </p:nvSpPr>
        <p:spPr>
          <a:xfrm>
            <a:off x="6217800" y="492450"/>
            <a:ext cx="5974200" cy="6365700"/>
          </a:xfrm>
          <a:prstGeom prst="rect">
            <a:avLst/>
          </a:prstGeom>
        </p:spPr>
        <p:txBody>
          <a:bodyPr anchorCtr="0" anchor="t" bIns="45700" lIns="91425" spcFirstLastPara="1" rIns="91425" wrap="square" tIns="45700">
            <a:noAutofit/>
          </a:bodyPr>
          <a:lstStyle/>
          <a:p>
            <a:pPr indent="-406400" lvl="0" marL="457200" rtl="0" algn="just">
              <a:spcBef>
                <a:spcPts val="1000"/>
              </a:spcBef>
              <a:spcAft>
                <a:spcPts val="0"/>
              </a:spcAft>
              <a:buSzPts val="2800"/>
              <a:buFont typeface="Garamond"/>
              <a:buChar char="●"/>
            </a:pPr>
            <a:r>
              <a:rPr lang="en-US" sz="2800">
                <a:latin typeface="Garamond"/>
                <a:ea typeface="Garamond"/>
                <a:cs typeface="Garamond"/>
                <a:sym typeface="Garamond"/>
              </a:rPr>
              <a:t>Comparing Nigeria (lower middle income country) with the UK (high income country) shows a higher growth in AI penetration of  industries in the UK which may be the cause for the higher  income of UK</a:t>
            </a:r>
            <a:endParaRPr sz="2800">
              <a:latin typeface="Garamond"/>
              <a:ea typeface="Garamond"/>
              <a:cs typeface="Garamond"/>
              <a:sym typeface="Garamond"/>
            </a:endParaRPr>
          </a:p>
          <a:p>
            <a:pPr indent="0" lvl="0" marL="0" rtl="0" algn="just">
              <a:spcBef>
                <a:spcPts val="1000"/>
              </a:spcBef>
              <a:spcAft>
                <a:spcPts val="0"/>
              </a:spcAft>
              <a:buNone/>
            </a:pPr>
            <a:r>
              <a:t/>
            </a:r>
            <a:endParaRPr sz="2800"/>
          </a:p>
        </p:txBody>
      </p:sp>
      <p:pic>
        <p:nvPicPr>
          <p:cNvPr id="330" name="Google Shape;330;gfac0e0c44b_0_5"/>
          <p:cNvPicPr preferRelativeResize="0"/>
          <p:nvPr/>
        </p:nvPicPr>
        <p:blipFill>
          <a:blip r:embed="rId3">
            <a:alphaModFix/>
          </a:blip>
          <a:stretch>
            <a:fillRect/>
          </a:stretch>
        </p:blipFill>
        <p:spPr>
          <a:xfrm>
            <a:off x="6399775" y="3810150"/>
            <a:ext cx="5610225" cy="304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5"/>
          <p:cNvSpPr txBox="1"/>
          <p:nvPr>
            <p:ph idx="1" type="body"/>
          </p:nvPr>
        </p:nvSpPr>
        <p:spPr>
          <a:xfrm>
            <a:off x="0" y="740975"/>
            <a:ext cx="7090800" cy="6117000"/>
          </a:xfrm>
          <a:prstGeom prst="rect">
            <a:avLst/>
          </a:prstGeom>
          <a:noFill/>
          <a:ln>
            <a:noFill/>
          </a:ln>
        </p:spPr>
        <p:txBody>
          <a:bodyPr anchorCtr="0" anchor="t" bIns="45700" lIns="91425" spcFirstLastPara="1" rIns="91425" wrap="square" tIns="45700">
            <a:noAutofit/>
          </a:bodyPr>
          <a:lstStyle/>
          <a:p>
            <a:pPr indent="0" lvl="0" marL="457200" rtl="0" algn="l">
              <a:lnSpc>
                <a:spcPct val="120000"/>
              </a:lnSpc>
              <a:spcBef>
                <a:spcPts val="0"/>
              </a:spcBef>
              <a:spcAft>
                <a:spcPts val="0"/>
              </a:spcAft>
              <a:buNone/>
            </a:pPr>
            <a:r>
              <a:t/>
            </a:r>
            <a:endParaRPr sz="3600">
              <a:solidFill>
                <a:srgbClr val="000000"/>
              </a:solidFill>
              <a:latin typeface="Garamond"/>
              <a:ea typeface="Garamond"/>
              <a:cs typeface="Garamond"/>
              <a:sym typeface="Garamond"/>
            </a:endParaRPr>
          </a:p>
          <a:p>
            <a:pPr indent="-457200" lvl="0" marL="457200" rtl="0" algn="l">
              <a:lnSpc>
                <a:spcPct val="120000"/>
              </a:lnSpc>
              <a:spcBef>
                <a:spcPts val="1000"/>
              </a:spcBef>
              <a:spcAft>
                <a:spcPts val="0"/>
              </a:spcAft>
              <a:buClr>
                <a:srgbClr val="000000"/>
              </a:buClr>
              <a:buSzPts val="3600"/>
              <a:buFont typeface="Garamond"/>
              <a:buChar char="●"/>
            </a:pPr>
            <a:r>
              <a:rPr lang="en-US" sz="3600" cap="none">
                <a:solidFill>
                  <a:srgbClr val="000000"/>
                </a:solidFill>
                <a:latin typeface="Garamond"/>
                <a:ea typeface="Garamond"/>
                <a:cs typeface="Garamond"/>
                <a:sym typeface="Garamond"/>
              </a:rPr>
              <a:t>Hi</a:t>
            </a:r>
            <a:r>
              <a:rPr i="0" lang="en-US" sz="3600" cap="none">
                <a:solidFill>
                  <a:srgbClr val="000000"/>
                </a:solidFill>
                <a:latin typeface="Garamond"/>
                <a:ea typeface="Garamond"/>
                <a:cs typeface="Garamond"/>
                <a:sym typeface="Garamond"/>
              </a:rPr>
              <a:t>gh income countries have integrated AI in their systems better.</a:t>
            </a:r>
            <a:endParaRPr sz="3600">
              <a:latin typeface="Garamond"/>
              <a:ea typeface="Garamond"/>
              <a:cs typeface="Garamond"/>
              <a:sym typeface="Garamond"/>
            </a:endParaRPr>
          </a:p>
          <a:p>
            <a:pPr indent="-457200" lvl="0" marL="457200" rtl="0" algn="l">
              <a:lnSpc>
                <a:spcPct val="120000"/>
              </a:lnSpc>
              <a:spcBef>
                <a:spcPts val="1000"/>
              </a:spcBef>
              <a:spcAft>
                <a:spcPts val="0"/>
              </a:spcAft>
              <a:buClr>
                <a:srgbClr val="000000"/>
              </a:buClr>
              <a:buSzPts val="3600"/>
              <a:buFont typeface="Garamond"/>
              <a:buChar char="●"/>
            </a:pPr>
            <a:r>
              <a:rPr lang="en-US" sz="3600">
                <a:solidFill>
                  <a:srgbClr val="000000"/>
                </a:solidFill>
                <a:latin typeface="Garamond"/>
                <a:ea typeface="Garamond"/>
                <a:cs typeface="Garamond"/>
                <a:sym typeface="Garamond"/>
              </a:rPr>
              <a:t>Government should encourage advance in disruptive skills such as AI in order to </a:t>
            </a:r>
            <a:r>
              <a:rPr lang="en-US" sz="3600" cap="none">
                <a:solidFill>
                  <a:srgbClr val="000000"/>
                </a:solidFill>
                <a:latin typeface="Garamond"/>
                <a:ea typeface="Garamond"/>
                <a:cs typeface="Garamond"/>
                <a:sym typeface="Garamond"/>
              </a:rPr>
              <a:t>affect the maximum output and growth </a:t>
            </a:r>
            <a:r>
              <a:rPr lang="en-US" sz="3600">
                <a:solidFill>
                  <a:srgbClr val="000000"/>
                </a:solidFill>
                <a:latin typeface="Garamond"/>
                <a:ea typeface="Garamond"/>
                <a:cs typeface="Garamond"/>
                <a:sym typeface="Garamond"/>
              </a:rPr>
              <a:t>of the economy</a:t>
            </a:r>
            <a:r>
              <a:rPr lang="en-US" sz="3600" cap="none">
                <a:solidFill>
                  <a:srgbClr val="000000"/>
                </a:solidFill>
                <a:latin typeface="Garamond"/>
                <a:ea typeface="Garamond"/>
                <a:cs typeface="Garamond"/>
                <a:sym typeface="Garamond"/>
              </a:rPr>
              <a:t>.</a:t>
            </a:r>
            <a:endParaRPr sz="3600">
              <a:latin typeface="Garamond"/>
              <a:ea typeface="Garamond"/>
              <a:cs typeface="Garamond"/>
              <a:sym typeface="Garamond"/>
            </a:endParaRPr>
          </a:p>
        </p:txBody>
      </p:sp>
      <p:sp>
        <p:nvSpPr>
          <p:cNvPr id="336" name="Google Shape;336;p15"/>
          <p:cNvSpPr/>
          <p:nvPr/>
        </p:nvSpPr>
        <p:spPr>
          <a:xfrm>
            <a:off x="1797593" y="133775"/>
            <a:ext cx="8596800" cy="60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SzPts val="4000"/>
              <a:buFont typeface="Palatino Linotype"/>
              <a:buNone/>
            </a:pPr>
            <a:r>
              <a:rPr b="1" lang="en-US" sz="4000">
                <a:solidFill>
                  <a:schemeClr val="dk1"/>
                </a:solidFill>
                <a:latin typeface="Garamond"/>
                <a:ea typeface="Garamond"/>
                <a:cs typeface="Garamond"/>
                <a:sym typeface="Garamond"/>
              </a:rPr>
              <a:t>CONCLUSIONS</a:t>
            </a:r>
            <a:endParaRPr b="1" sz="4000">
              <a:solidFill>
                <a:schemeClr val="dk1"/>
              </a:solidFill>
              <a:latin typeface="Garamond"/>
              <a:ea typeface="Garamond"/>
              <a:cs typeface="Garamond"/>
              <a:sym typeface="Garamond"/>
            </a:endParaRPr>
          </a:p>
        </p:txBody>
      </p:sp>
      <p:pic>
        <p:nvPicPr>
          <p:cNvPr id="337" name="Google Shape;337;p15"/>
          <p:cNvPicPr preferRelativeResize="0"/>
          <p:nvPr/>
        </p:nvPicPr>
        <p:blipFill>
          <a:blip r:embed="rId3">
            <a:alphaModFix amt="73000"/>
          </a:blip>
          <a:stretch>
            <a:fillRect/>
          </a:stretch>
        </p:blipFill>
        <p:spPr>
          <a:xfrm>
            <a:off x="6840100" y="893375"/>
            <a:ext cx="5199501" cy="5964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4"/>
          <p:cNvSpPr txBox="1"/>
          <p:nvPr>
            <p:ph type="title"/>
          </p:nvPr>
        </p:nvSpPr>
        <p:spPr>
          <a:xfrm>
            <a:off x="0" y="0"/>
            <a:ext cx="7468200" cy="2023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US" sz="4000">
                <a:latin typeface="Garamond"/>
                <a:ea typeface="Garamond"/>
                <a:cs typeface="Garamond"/>
                <a:sym typeface="Garamond"/>
              </a:rPr>
              <a:t>RECOMMENDATIONS (TO GOVT)</a:t>
            </a:r>
            <a:endParaRPr b="1" sz="4000">
              <a:latin typeface="Garamond"/>
              <a:ea typeface="Garamond"/>
              <a:cs typeface="Garamond"/>
              <a:sym typeface="Garamond"/>
            </a:endParaRPr>
          </a:p>
        </p:txBody>
      </p:sp>
      <p:sp>
        <p:nvSpPr>
          <p:cNvPr id="344" name="Google Shape;344;p14"/>
          <p:cNvSpPr txBox="1"/>
          <p:nvPr>
            <p:ph idx="1" type="body"/>
          </p:nvPr>
        </p:nvSpPr>
        <p:spPr>
          <a:xfrm>
            <a:off x="0" y="1623075"/>
            <a:ext cx="8709300" cy="5024400"/>
          </a:xfrm>
          <a:prstGeom prst="rect">
            <a:avLst/>
          </a:prstGeom>
          <a:noFill/>
          <a:ln>
            <a:noFill/>
          </a:ln>
        </p:spPr>
        <p:txBody>
          <a:bodyPr anchorCtr="0" anchor="t" bIns="45700" lIns="91425" spcFirstLastPara="1" rIns="91425" wrap="square" tIns="45700">
            <a:noAutofit/>
          </a:bodyPr>
          <a:lstStyle/>
          <a:p>
            <a:pPr indent="-254000" lvl="0" marL="228600" rtl="0" algn="l">
              <a:lnSpc>
                <a:spcPct val="120000"/>
              </a:lnSpc>
              <a:spcBef>
                <a:spcPts val="0"/>
              </a:spcBef>
              <a:spcAft>
                <a:spcPts val="0"/>
              </a:spcAft>
              <a:buSzPts val="4000"/>
              <a:buChar char="●"/>
            </a:pPr>
            <a:r>
              <a:rPr lang="en-US" sz="4000" cap="none">
                <a:latin typeface="Garamond"/>
                <a:ea typeface="Garamond"/>
                <a:cs typeface="Garamond"/>
                <a:sym typeface="Garamond"/>
              </a:rPr>
              <a:t>Invest in disruptive AI skills training.</a:t>
            </a:r>
            <a:endParaRPr/>
          </a:p>
          <a:p>
            <a:pPr indent="-254000" lvl="0" marL="228600" rtl="0" algn="l">
              <a:lnSpc>
                <a:spcPct val="120000"/>
              </a:lnSpc>
              <a:spcBef>
                <a:spcPts val="1000"/>
              </a:spcBef>
              <a:spcAft>
                <a:spcPts val="0"/>
              </a:spcAft>
              <a:buSzPts val="4000"/>
              <a:buChar char="●"/>
            </a:pPr>
            <a:r>
              <a:rPr lang="en-US" sz="4000" cap="none">
                <a:latin typeface="Garamond"/>
                <a:ea typeface="Garamond"/>
                <a:cs typeface="Garamond"/>
                <a:sym typeface="Garamond"/>
              </a:rPr>
              <a:t>Introduce policies that promote AI.</a:t>
            </a:r>
            <a:endParaRPr/>
          </a:p>
          <a:p>
            <a:pPr indent="-254000" lvl="0" marL="228600" rtl="0" algn="l">
              <a:lnSpc>
                <a:spcPct val="120000"/>
              </a:lnSpc>
              <a:spcBef>
                <a:spcPts val="1000"/>
              </a:spcBef>
              <a:spcAft>
                <a:spcPts val="0"/>
              </a:spcAft>
              <a:buSzPts val="4000"/>
              <a:buChar char="●"/>
            </a:pPr>
            <a:r>
              <a:rPr lang="en-US" sz="4000" cap="none">
                <a:latin typeface="Garamond"/>
                <a:ea typeface="Garamond"/>
                <a:cs typeface="Garamond"/>
                <a:sym typeface="Garamond"/>
              </a:rPr>
              <a:t>Support AI centric investments from abroad.</a:t>
            </a:r>
            <a:endParaRPr/>
          </a:p>
          <a:p>
            <a:pPr indent="-254000" lvl="0" marL="228600" rtl="0" algn="l">
              <a:lnSpc>
                <a:spcPct val="120000"/>
              </a:lnSpc>
              <a:spcBef>
                <a:spcPts val="1000"/>
              </a:spcBef>
              <a:spcAft>
                <a:spcPts val="0"/>
              </a:spcAft>
              <a:buSzPts val="4000"/>
              <a:buChar char="●"/>
            </a:pPr>
            <a:r>
              <a:rPr lang="en-US" sz="4000" cap="none">
                <a:latin typeface="Garamond"/>
                <a:ea typeface="Garamond"/>
                <a:cs typeface="Garamond"/>
                <a:sym typeface="Garamond"/>
              </a:rPr>
              <a:t>Diversify industries to avoid job losses.</a:t>
            </a:r>
            <a:endParaRPr sz="4000">
              <a:latin typeface="Garamond"/>
              <a:ea typeface="Garamond"/>
              <a:cs typeface="Garamond"/>
              <a:sym typeface="Garamond"/>
            </a:endParaRPr>
          </a:p>
        </p:txBody>
      </p:sp>
      <p:pic>
        <p:nvPicPr>
          <p:cNvPr id="345" name="Google Shape;345;p14"/>
          <p:cNvPicPr preferRelativeResize="0"/>
          <p:nvPr/>
        </p:nvPicPr>
        <p:blipFill>
          <a:blip r:embed="rId3">
            <a:alphaModFix/>
          </a:blip>
          <a:stretch>
            <a:fillRect/>
          </a:stretch>
        </p:blipFill>
        <p:spPr>
          <a:xfrm>
            <a:off x="8709300" y="0"/>
            <a:ext cx="3482701"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6"/>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t/>
            </a:r>
            <a:endParaRPr/>
          </a:p>
        </p:txBody>
      </p:sp>
      <p:sp>
        <p:nvSpPr>
          <p:cNvPr id="351" name="Google Shape;351;p16"/>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p>
            <a:pPr indent="-101600" lvl="0" marL="228600" rtl="0" algn="l">
              <a:lnSpc>
                <a:spcPct val="120000"/>
              </a:lnSpc>
              <a:spcBef>
                <a:spcPts val="0"/>
              </a:spcBef>
              <a:spcAft>
                <a:spcPts val="0"/>
              </a:spcAft>
              <a:buSzPts val="2000"/>
              <a:buNone/>
            </a:pPr>
            <a:r>
              <a:t/>
            </a:r>
            <a:endParaRPr/>
          </a:p>
        </p:txBody>
      </p:sp>
      <p:pic>
        <p:nvPicPr>
          <p:cNvPr descr="Have you said Thank You today? It is International Thank You Day! |  Africanews" id="352" name="Google Shape;352;p16"/>
          <p:cNvPicPr preferRelativeResize="0"/>
          <p:nvPr/>
        </p:nvPicPr>
        <p:blipFill rotWithShape="1">
          <a:blip r:embed="rId3">
            <a:alphaModFix/>
          </a:blip>
          <a:srcRect b="0" l="0" r="0" t="0"/>
          <a:stretch/>
        </p:blipFill>
        <p:spPr>
          <a:xfrm>
            <a:off x="-160507" y="0"/>
            <a:ext cx="12352507" cy="73566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
          <p:cNvPicPr preferRelativeResize="0"/>
          <p:nvPr/>
        </p:nvPicPr>
        <p:blipFill rotWithShape="1">
          <a:blip r:embed="rId3">
            <a:alphaModFix/>
          </a:blip>
          <a:srcRect b="0" l="0" r="0" t="0"/>
          <a:stretch/>
        </p:blipFill>
        <p:spPr>
          <a:xfrm>
            <a:off x="964493" y="1161374"/>
            <a:ext cx="1720302" cy="2302263"/>
          </a:xfrm>
          <a:prstGeom prst="rect">
            <a:avLst/>
          </a:prstGeom>
          <a:noFill/>
          <a:ln>
            <a:noFill/>
          </a:ln>
        </p:spPr>
      </p:pic>
      <p:sp>
        <p:nvSpPr>
          <p:cNvPr id="180" name="Google Shape;180;p2"/>
          <p:cNvSpPr txBox="1"/>
          <p:nvPr>
            <p:ph type="title"/>
          </p:nvPr>
        </p:nvSpPr>
        <p:spPr>
          <a:xfrm>
            <a:off x="1789458" y="20460"/>
            <a:ext cx="8596800" cy="110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US" sz="4000">
                <a:latin typeface="Garamond"/>
                <a:ea typeface="Garamond"/>
                <a:cs typeface="Garamond"/>
                <a:sym typeface="Garamond"/>
              </a:rPr>
              <a:t>INTRODUCTION TO THE TEAMS</a:t>
            </a:r>
            <a:endParaRPr b="1" sz="4000">
              <a:latin typeface="Garamond"/>
              <a:ea typeface="Garamond"/>
              <a:cs typeface="Garamond"/>
              <a:sym typeface="Garamond"/>
            </a:endParaRPr>
          </a:p>
        </p:txBody>
      </p:sp>
      <p:sp>
        <p:nvSpPr>
          <p:cNvPr id="181" name="Google Shape;181;p2"/>
          <p:cNvSpPr/>
          <p:nvPr/>
        </p:nvSpPr>
        <p:spPr>
          <a:xfrm>
            <a:off x="6462600" y="4261395"/>
            <a:ext cx="2299800" cy="2189100"/>
          </a:xfrm>
          <a:prstGeom prst="ellipse">
            <a:avLst/>
          </a:prstGeom>
          <a:no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82" name="Google Shape;182;p2"/>
          <p:cNvSpPr txBox="1"/>
          <p:nvPr/>
        </p:nvSpPr>
        <p:spPr>
          <a:xfrm>
            <a:off x="202321" y="3416918"/>
            <a:ext cx="316504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Vivian Aiguedowan</a:t>
            </a:r>
            <a:endParaRPr b="1" sz="1800">
              <a:solidFill>
                <a:schemeClr val="dk1"/>
              </a:solidFill>
              <a:latin typeface="Cambria"/>
              <a:ea typeface="Cambria"/>
              <a:cs typeface="Cambria"/>
              <a:sym typeface="Cambria"/>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ozigbo.vivian@gmail.com</a:t>
            </a:r>
            <a:endParaRPr sz="1800">
              <a:solidFill>
                <a:schemeClr val="dk1"/>
              </a:solidFill>
              <a:latin typeface="Cambria"/>
              <a:ea typeface="Cambria"/>
              <a:cs typeface="Cambria"/>
              <a:sym typeface="Cambria"/>
            </a:endParaRPr>
          </a:p>
        </p:txBody>
      </p:sp>
      <p:sp>
        <p:nvSpPr>
          <p:cNvPr id="183" name="Google Shape;183;p2"/>
          <p:cNvSpPr txBox="1"/>
          <p:nvPr/>
        </p:nvSpPr>
        <p:spPr>
          <a:xfrm>
            <a:off x="9005770" y="4971238"/>
            <a:ext cx="32565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Ifeoma </a:t>
            </a:r>
            <a:r>
              <a:rPr b="1" lang="en-US" sz="1800">
                <a:solidFill>
                  <a:schemeClr val="dk1"/>
                </a:solidFill>
                <a:latin typeface="Cambria"/>
                <a:ea typeface="Cambria"/>
                <a:cs typeface="Cambria"/>
                <a:sym typeface="Cambria"/>
              </a:rPr>
              <a:t>Cynthia Ekenna – Team Lead</a:t>
            </a:r>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cinnykee@outlook.com</a:t>
            </a:r>
            <a:endParaRPr sz="1800">
              <a:solidFill>
                <a:schemeClr val="dk1"/>
              </a:solidFill>
              <a:latin typeface="Cambria"/>
              <a:ea typeface="Cambria"/>
              <a:cs typeface="Cambria"/>
              <a:sym typeface="Cambria"/>
            </a:endParaRPr>
          </a:p>
        </p:txBody>
      </p:sp>
      <p:sp>
        <p:nvSpPr>
          <p:cNvPr id="184" name="Google Shape;184;p2"/>
          <p:cNvSpPr txBox="1"/>
          <p:nvPr/>
        </p:nvSpPr>
        <p:spPr>
          <a:xfrm>
            <a:off x="6095994" y="3555300"/>
            <a:ext cx="2895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a:solidFill>
                  <a:srgbClr val="202124"/>
                </a:solidFill>
                <a:latin typeface="Cambria"/>
                <a:ea typeface="Cambria"/>
                <a:cs typeface="Cambria"/>
                <a:sym typeface="Cambria"/>
              </a:rPr>
              <a:t>Malinga Kazi</a:t>
            </a:r>
            <a:endParaRPr b="1" i="0" sz="1800">
              <a:solidFill>
                <a:srgbClr val="5F6368"/>
              </a:solidFill>
              <a:latin typeface="Cambria"/>
              <a:ea typeface="Cambria"/>
              <a:cs typeface="Cambria"/>
              <a:sym typeface="Cambria"/>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Nokazi.malinga@gmail.com </a:t>
            </a:r>
            <a:endParaRPr sz="1800">
              <a:solidFill>
                <a:schemeClr val="dk1"/>
              </a:solidFill>
              <a:latin typeface="Cambria"/>
              <a:ea typeface="Cambria"/>
              <a:cs typeface="Cambria"/>
              <a:sym typeface="Cambria"/>
            </a:endParaRPr>
          </a:p>
        </p:txBody>
      </p:sp>
      <p:sp>
        <p:nvSpPr>
          <p:cNvPr id="185" name="Google Shape;185;p2"/>
          <p:cNvSpPr txBox="1"/>
          <p:nvPr/>
        </p:nvSpPr>
        <p:spPr>
          <a:xfrm>
            <a:off x="3003585" y="5145961"/>
            <a:ext cx="337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a:solidFill>
                  <a:schemeClr val="dk1"/>
                </a:solidFill>
                <a:latin typeface="Cambria"/>
                <a:ea typeface="Cambria"/>
                <a:cs typeface="Cambria"/>
                <a:sym typeface="Cambria"/>
              </a:rPr>
              <a:t>Valentine Korir </a:t>
            </a:r>
            <a:r>
              <a:rPr i="0" lang="en-US" sz="1800">
                <a:solidFill>
                  <a:schemeClr val="dk1"/>
                </a:solidFill>
                <a:latin typeface="Cambria"/>
                <a:ea typeface="Cambria"/>
                <a:cs typeface="Cambria"/>
                <a:sym typeface="Cambria"/>
              </a:rPr>
              <a:t>valentinekorir234@gmail.com</a:t>
            </a:r>
            <a:endParaRPr/>
          </a:p>
        </p:txBody>
      </p:sp>
      <p:sp>
        <p:nvSpPr>
          <p:cNvPr id="186" name="Google Shape;186;p2"/>
          <p:cNvSpPr txBox="1"/>
          <p:nvPr/>
        </p:nvSpPr>
        <p:spPr>
          <a:xfrm>
            <a:off x="0" y="6247112"/>
            <a:ext cx="311979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Promise Oladimeji</a:t>
            </a:r>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oladimejipromise@gmail.com</a:t>
            </a:r>
            <a:endParaRPr sz="1800">
              <a:solidFill>
                <a:schemeClr val="dk1"/>
              </a:solidFill>
              <a:latin typeface="Cambria"/>
              <a:ea typeface="Cambria"/>
              <a:cs typeface="Cambria"/>
              <a:sym typeface="Cambria"/>
            </a:endParaRPr>
          </a:p>
        </p:txBody>
      </p:sp>
      <p:pic>
        <p:nvPicPr>
          <p:cNvPr id="187" name="Google Shape;187;p2"/>
          <p:cNvPicPr preferRelativeResize="0"/>
          <p:nvPr/>
        </p:nvPicPr>
        <p:blipFill rotWithShape="1">
          <a:blip r:embed="rId4">
            <a:alphaModFix/>
          </a:blip>
          <a:srcRect b="0" l="0" r="0" t="0"/>
          <a:stretch/>
        </p:blipFill>
        <p:spPr>
          <a:xfrm>
            <a:off x="6095991" y="1129312"/>
            <a:ext cx="1893104" cy="2366380"/>
          </a:xfrm>
          <a:prstGeom prst="rect">
            <a:avLst/>
          </a:prstGeom>
          <a:noFill/>
          <a:ln>
            <a:noFill/>
          </a:ln>
        </p:spPr>
      </p:pic>
      <p:pic>
        <p:nvPicPr>
          <p:cNvPr id="188" name="Google Shape;188;p2"/>
          <p:cNvPicPr preferRelativeResize="0"/>
          <p:nvPr/>
        </p:nvPicPr>
        <p:blipFill rotWithShape="1">
          <a:blip r:embed="rId5">
            <a:alphaModFix/>
          </a:blip>
          <a:srcRect b="0" l="0" r="0" t="0"/>
          <a:stretch/>
        </p:blipFill>
        <p:spPr>
          <a:xfrm>
            <a:off x="3452123" y="2972271"/>
            <a:ext cx="1998921" cy="1998921"/>
          </a:xfrm>
          <a:prstGeom prst="rect">
            <a:avLst/>
          </a:prstGeom>
          <a:noFill/>
          <a:ln>
            <a:noFill/>
          </a:ln>
        </p:spPr>
      </p:pic>
      <p:pic>
        <p:nvPicPr>
          <p:cNvPr id="189" name="Google Shape;189;p2"/>
          <p:cNvPicPr preferRelativeResize="0"/>
          <p:nvPr/>
        </p:nvPicPr>
        <p:blipFill rotWithShape="1">
          <a:blip r:embed="rId6">
            <a:alphaModFix/>
          </a:blip>
          <a:srcRect b="0" l="0" r="0" t="0"/>
          <a:stretch/>
        </p:blipFill>
        <p:spPr>
          <a:xfrm>
            <a:off x="9635950" y="2115100"/>
            <a:ext cx="2421924" cy="2627824"/>
          </a:xfrm>
          <a:prstGeom prst="rect">
            <a:avLst/>
          </a:prstGeom>
          <a:noFill/>
          <a:ln>
            <a:noFill/>
          </a:ln>
        </p:spPr>
      </p:pic>
      <p:sp>
        <p:nvSpPr>
          <p:cNvPr id="190" name="Google Shape;190;p2"/>
          <p:cNvSpPr/>
          <p:nvPr/>
        </p:nvSpPr>
        <p:spPr>
          <a:xfrm>
            <a:off x="659713" y="4211782"/>
            <a:ext cx="2299800" cy="2189100"/>
          </a:xfrm>
          <a:prstGeom prst="ellipse">
            <a:avLst/>
          </a:prstGeom>
          <a:no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91" name="Google Shape;191;p2"/>
          <p:cNvSpPr txBox="1"/>
          <p:nvPr/>
        </p:nvSpPr>
        <p:spPr>
          <a:xfrm>
            <a:off x="6281250" y="6247287"/>
            <a:ext cx="3119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Azrrzah Abaniwonnda</a:t>
            </a:r>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olsaabanny@gmail.com</a:t>
            </a:r>
            <a:endParaRPr sz="1800">
              <a:solidFill>
                <a:schemeClr val="dk1"/>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
          <p:cNvSpPr txBox="1"/>
          <p:nvPr>
            <p:ph type="title"/>
          </p:nvPr>
        </p:nvSpPr>
        <p:spPr>
          <a:xfrm>
            <a:off x="1799525" y="108575"/>
            <a:ext cx="8596800" cy="816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Garamond"/>
              <a:buNone/>
            </a:pPr>
            <a:r>
              <a:rPr b="1" lang="en-US" sz="4000">
                <a:latin typeface="Garamond"/>
                <a:ea typeface="Garamond"/>
                <a:cs typeface="Garamond"/>
                <a:sym typeface="Garamond"/>
              </a:rPr>
              <a:t>OVERVIEW</a:t>
            </a:r>
            <a:endParaRPr b="1"/>
          </a:p>
        </p:txBody>
      </p:sp>
      <p:grpSp>
        <p:nvGrpSpPr>
          <p:cNvPr id="197" name="Google Shape;197;p3"/>
          <p:cNvGrpSpPr/>
          <p:nvPr/>
        </p:nvGrpSpPr>
        <p:grpSpPr>
          <a:xfrm>
            <a:off x="154260" y="1104515"/>
            <a:ext cx="5344510" cy="5227200"/>
            <a:chOff x="0" y="90185"/>
            <a:chExt cx="5344510" cy="5227200"/>
          </a:xfrm>
        </p:grpSpPr>
        <p:sp>
          <p:nvSpPr>
            <p:cNvPr id="198" name="Google Shape;198;p3"/>
            <p:cNvSpPr/>
            <p:nvPr/>
          </p:nvSpPr>
          <p:spPr>
            <a:xfrm>
              <a:off x="0" y="680585"/>
              <a:ext cx="5344510" cy="1008000"/>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267225" y="90185"/>
              <a:ext cx="3741157" cy="118080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txBox="1"/>
            <p:nvPr/>
          </p:nvSpPr>
          <p:spPr>
            <a:xfrm>
              <a:off x="324867" y="147827"/>
              <a:ext cx="3625873" cy="1065516"/>
            </a:xfrm>
            <a:prstGeom prst="rect">
              <a:avLst/>
            </a:prstGeom>
            <a:noFill/>
            <a:ln>
              <a:noFill/>
            </a:ln>
          </p:spPr>
          <p:txBody>
            <a:bodyPr anchorCtr="0" anchor="ctr" bIns="0" lIns="141400" spcFirstLastPara="1" rIns="141400" wrap="square" tIns="0">
              <a:noAutofit/>
            </a:bodyPr>
            <a:lstStyle/>
            <a:p>
              <a:pPr indent="0" lvl="0" marL="0" marR="0" rtl="0" algn="l">
                <a:lnSpc>
                  <a:spcPct val="90000"/>
                </a:lnSpc>
                <a:spcBef>
                  <a:spcPts val="0"/>
                </a:spcBef>
                <a:spcAft>
                  <a:spcPts val="0"/>
                </a:spcAft>
                <a:buClr>
                  <a:schemeClr val="lt1"/>
                </a:buClr>
                <a:buSzPts val="4000"/>
                <a:buFont typeface="Twentieth Century"/>
                <a:buNone/>
              </a:pPr>
              <a:r>
                <a:rPr lang="en-US" sz="4000">
                  <a:solidFill>
                    <a:schemeClr val="lt1"/>
                  </a:solidFill>
                  <a:latin typeface="Twentieth Century"/>
                  <a:ea typeface="Twentieth Century"/>
                  <a:cs typeface="Twentieth Century"/>
                  <a:sym typeface="Twentieth Century"/>
                </a:rPr>
                <a:t>INTRODUCTION</a:t>
              </a:r>
              <a:endParaRPr/>
            </a:p>
          </p:txBody>
        </p:sp>
        <p:sp>
          <p:nvSpPr>
            <p:cNvPr id="201" name="Google Shape;201;p3"/>
            <p:cNvSpPr/>
            <p:nvPr/>
          </p:nvSpPr>
          <p:spPr>
            <a:xfrm>
              <a:off x="0" y="2494985"/>
              <a:ext cx="5344510" cy="1008000"/>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67225" y="1904585"/>
              <a:ext cx="3741157" cy="118080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txBox="1"/>
            <p:nvPr/>
          </p:nvSpPr>
          <p:spPr>
            <a:xfrm>
              <a:off x="324867" y="1962227"/>
              <a:ext cx="3625873" cy="1065516"/>
            </a:xfrm>
            <a:prstGeom prst="rect">
              <a:avLst/>
            </a:prstGeom>
            <a:noFill/>
            <a:ln>
              <a:noFill/>
            </a:ln>
          </p:spPr>
          <p:txBody>
            <a:bodyPr anchorCtr="0" anchor="ctr" bIns="0" lIns="141400" spcFirstLastPara="1" rIns="141400" wrap="square" tIns="0">
              <a:noAutofit/>
            </a:bodyPr>
            <a:lstStyle/>
            <a:p>
              <a:pPr indent="0" lvl="0" marL="0" marR="0" rtl="0" algn="l">
                <a:lnSpc>
                  <a:spcPct val="90000"/>
                </a:lnSpc>
                <a:spcBef>
                  <a:spcPts val="0"/>
                </a:spcBef>
                <a:spcAft>
                  <a:spcPts val="0"/>
                </a:spcAft>
                <a:buClr>
                  <a:schemeClr val="lt1"/>
                </a:buClr>
                <a:buSzPts val="4000"/>
                <a:buFont typeface="Twentieth Century"/>
                <a:buNone/>
              </a:pPr>
              <a:r>
                <a:rPr lang="en-US" sz="4000">
                  <a:solidFill>
                    <a:schemeClr val="lt1"/>
                  </a:solidFill>
                  <a:latin typeface="Twentieth Century"/>
                  <a:ea typeface="Twentieth Century"/>
                  <a:cs typeface="Twentieth Century"/>
                  <a:sym typeface="Twentieth Century"/>
                </a:rPr>
                <a:t>RESEARCH QUESTIONS</a:t>
              </a:r>
              <a:endParaRPr/>
            </a:p>
          </p:txBody>
        </p:sp>
        <p:sp>
          <p:nvSpPr>
            <p:cNvPr id="204" name="Google Shape;204;p3"/>
            <p:cNvSpPr/>
            <p:nvPr/>
          </p:nvSpPr>
          <p:spPr>
            <a:xfrm>
              <a:off x="0" y="4309385"/>
              <a:ext cx="5344510" cy="1008000"/>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67225" y="3718985"/>
              <a:ext cx="3741157" cy="118080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txBox="1"/>
            <p:nvPr/>
          </p:nvSpPr>
          <p:spPr>
            <a:xfrm>
              <a:off x="324867" y="3776627"/>
              <a:ext cx="3625873" cy="1065516"/>
            </a:xfrm>
            <a:prstGeom prst="rect">
              <a:avLst/>
            </a:prstGeom>
            <a:noFill/>
            <a:ln>
              <a:noFill/>
            </a:ln>
          </p:spPr>
          <p:txBody>
            <a:bodyPr anchorCtr="0" anchor="ctr" bIns="0" lIns="141400" spcFirstLastPara="1" rIns="141400" wrap="square" tIns="0">
              <a:noAutofit/>
            </a:bodyPr>
            <a:lstStyle/>
            <a:p>
              <a:pPr indent="0" lvl="0" marL="0" marR="0" rtl="0" algn="l">
                <a:lnSpc>
                  <a:spcPct val="90000"/>
                </a:lnSpc>
                <a:spcBef>
                  <a:spcPts val="0"/>
                </a:spcBef>
                <a:spcAft>
                  <a:spcPts val="0"/>
                </a:spcAft>
                <a:buClr>
                  <a:schemeClr val="lt1"/>
                </a:buClr>
                <a:buSzPts val="4000"/>
                <a:buFont typeface="Twentieth Century"/>
                <a:buNone/>
              </a:pPr>
              <a:r>
                <a:rPr lang="en-US" sz="4000">
                  <a:solidFill>
                    <a:schemeClr val="lt1"/>
                  </a:solidFill>
                  <a:latin typeface="Twentieth Century"/>
                  <a:ea typeface="Twentieth Century"/>
                  <a:cs typeface="Twentieth Century"/>
                  <a:sym typeface="Twentieth Century"/>
                </a:rPr>
                <a:t>METHODS</a:t>
              </a:r>
              <a:endParaRPr/>
            </a:p>
          </p:txBody>
        </p:sp>
      </p:grpSp>
      <p:grpSp>
        <p:nvGrpSpPr>
          <p:cNvPr id="207" name="Google Shape;207;p3"/>
          <p:cNvGrpSpPr/>
          <p:nvPr/>
        </p:nvGrpSpPr>
        <p:grpSpPr>
          <a:xfrm>
            <a:off x="5843601" y="1141573"/>
            <a:ext cx="5983124" cy="4704480"/>
            <a:chOff x="0" y="351545"/>
            <a:chExt cx="5983124" cy="4704480"/>
          </a:xfrm>
        </p:grpSpPr>
        <p:sp>
          <p:nvSpPr>
            <p:cNvPr id="208" name="Google Shape;208;p3"/>
            <p:cNvSpPr/>
            <p:nvPr/>
          </p:nvSpPr>
          <p:spPr>
            <a:xfrm>
              <a:off x="0" y="882905"/>
              <a:ext cx="5983124" cy="907200"/>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99156" y="351545"/>
              <a:ext cx="4188186" cy="106272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txBox="1"/>
            <p:nvPr/>
          </p:nvSpPr>
          <p:spPr>
            <a:xfrm>
              <a:off x="351034" y="403423"/>
              <a:ext cx="4084430" cy="958964"/>
            </a:xfrm>
            <a:prstGeom prst="rect">
              <a:avLst/>
            </a:prstGeom>
            <a:noFill/>
            <a:ln>
              <a:noFill/>
            </a:ln>
          </p:spPr>
          <p:txBody>
            <a:bodyPr anchorCtr="0" anchor="ctr" bIns="0" lIns="158300" spcFirstLastPara="1" rIns="158300" wrap="square" tIns="0">
              <a:noAutofit/>
            </a:bodyPr>
            <a:lstStyle/>
            <a:p>
              <a:pPr indent="0" lvl="0" marL="0" marR="0" rtl="0" algn="l">
                <a:lnSpc>
                  <a:spcPct val="90000"/>
                </a:lnSpc>
                <a:spcBef>
                  <a:spcPts val="0"/>
                </a:spcBef>
                <a:spcAft>
                  <a:spcPts val="0"/>
                </a:spcAft>
                <a:buClr>
                  <a:schemeClr val="lt1"/>
                </a:buClr>
                <a:buSzPts val="3600"/>
                <a:buFont typeface="Twentieth Century"/>
                <a:buNone/>
              </a:pPr>
              <a:r>
                <a:rPr lang="en-US" sz="3600">
                  <a:solidFill>
                    <a:schemeClr val="lt1"/>
                  </a:solidFill>
                  <a:latin typeface="Twentieth Century"/>
                  <a:ea typeface="Twentieth Century"/>
                  <a:cs typeface="Twentieth Century"/>
                  <a:sym typeface="Twentieth Century"/>
                </a:rPr>
                <a:t>DATA VISUALIZATION</a:t>
              </a:r>
              <a:endParaRPr/>
            </a:p>
          </p:txBody>
        </p:sp>
        <p:sp>
          <p:nvSpPr>
            <p:cNvPr id="211" name="Google Shape;211;p3"/>
            <p:cNvSpPr/>
            <p:nvPr/>
          </p:nvSpPr>
          <p:spPr>
            <a:xfrm>
              <a:off x="0" y="2515865"/>
              <a:ext cx="5983124" cy="907200"/>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99156" y="1984505"/>
              <a:ext cx="4188186" cy="106272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txBox="1"/>
            <p:nvPr/>
          </p:nvSpPr>
          <p:spPr>
            <a:xfrm>
              <a:off x="351034" y="2036383"/>
              <a:ext cx="4084430" cy="958964"/>
            </a:xfrm>
            <a:prstGeom prst="rect">
              <a:avLst/>
            </a:prstGeom>
            <a:noFill/>
            <a:ln>
              <a:noFill/>
            </a:ln>
          </p:spPr>
          <p:txBody>
            <a:bodyPr anchorCtr="0" anchor="ctr" bIns="0" lIns="158300" spcFirstLastPara="1" rIns="158300" wrap="square" tIns="0">
              <a:noAutofit/>
            </a:bodyPr>
            <a:lstStyle/>
            <a:p>
              <a:pPr indent="0" lvl="0" marL="0" marR="0" rtl="0" algn="l">
                <a:lnSpc>
                  <a:spcPct val="90000"/>
                </a:lnSpc>
                <a:spcBef>
                  <a:spcPts val="0"/>
                </a:spcBef>
                <a:spcAft>
                  <a:spcPts val="0"/>
                </a:spcAft>
                <a:buClr>
                  <a:schemeClr val="lt1"/>
                </a:buClr>
                <a:buSzPts val="3600"/>
                <a:buFont typeface="Twentieth Century"/>
                <a:buNone/>
              </a:pPr>
              <a:r>
                <a:rPr lang="en-US" sz="3600">
                  <a:solidFill>
                    <a:schemeClr val="lt1"/>
                  </a:solidFill>
                  <a:latin typeface="Twentieth Century"/>
                  <a:ea typeface="Twentieth Century"/>
                  <a:cs typeface="Twentieth Century"/>
                  <a:sym typeface="Twentieth Century"/>
                </a:rPr>
                <a:t>RECOMMENDATION</a:t>
              </a:r>
              <a:endParaRPr/>
            </a:p>
          </p:txBody>
        </p:sp>
        <p:sp>
          <p:nvSpPr>
            <p:cNvPr id="214" name="Google Shape;214;p3"/>
            <p:cNvSpPr/>
            <p:nvPr/>
          </p:nvSpPr>
          <p:spPr>
            <a:xfrm>
              <a:off x="0" y="4148825"/>
              <a:ext cx="5983124" cy="907200"/>
            </a:xfrm>
            <a:prstGeom prst="rect">
              <a:avLst/>
            </a:prstGeom>
            <a:solidFill>
              <a:schemeClr val="lt1">
                <a:alpha val="89803"/>
              </a:schemeClr>
            </a:solidFill>
            <a:ln cap="flat" cmpd="sng" w="15875">
              <a:solidFill>
                <a:srgbClr val="2CA3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99156" y="3617465"/>
              <a:ext cx="4188186" cy="1062720"/>
            </a:xfrm>
            <a:prstGeom prst="roundRect">
              <a:avLst>
                <a:gd fmla="val 16667"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txBox="1"/>
            <p:nvPr/>
          </p:nvSpPr>
          <p:spPr>
            <a:xfrm>
              <a:off x="351034" y="3669343"/>
              <a:ext cx="4084430" cy="958964"/>
            </a:xfrm>
            <a:prstGeom prst="rect">
              <a:avLst/>
            </a:prstGeom>
            <a:noFill/>
            <a:ln>
              <a:noFill/>
            </a:ln>
          </p:spPr>
          <p:txBody>
            <a:bodyPr anchorCtr="0" anchor="ctr" bIns="0" lIns="158300" spcFirstLastPara="1" rIns="158300" wrap="square" tIns="0">
              <a:noAutofit/>
            </a:bodyPr>
            <a:lstStyle/>
            <a:p>
              <a:pPr indent="0" lvl="0" marL="0" marR="0" rtl="0" algn="l">
                <a:lnSpc>
                  <a:spcPct val="90000"/>
                </a:lnSpc>
                <a:spcBef>
                  <a:spcPts val="0"/>
                </a:spcBef>
                <a:spcAft>
                  <a:spcPts val="0"/>
                </a:spcAft>
                <a:buClr>
                  <a:schemeClr val="lt1"/>
                </a:buClr>
                <a:buSzPts val="3600"/>
                <a:buFont typeface="Twentieth Century"/>
                <a:buNone/>
              </a:pPr>
              <a:r>
                <a:rPr lang="en-US" sz="3600">
                  <a:solidFill>
                    <a:schemeClr val="lt1"/>
                  </a:solidFill>
                  <a:latin typeface="Twentieth Century"/>
                  <a:ea typeface="Twentieth Century"/>
                  <a:cs typeface="Twentieth Century"/>
                  <a:sym typeface="Twentieth Century"/>
                </a:rPr>
                <a:t>CONCLUSION</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5"/>
          <p:cNvSpPr txBox="1"/>
          <p:nvPr>
            <p:ph type="title"/>
          </p:nvPr>
        </p:nvSpPr>
        <p:spPr>
          <a:xfrm>
            <a:off x="475359" y="-12"/>
            <a:ext cx="11241300" cy="1320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Garamond"/>
              <a:buNone/>
            </a:pPr>
            <a:r>
              <a:rPr b="1" lang="en-US" sz="4000">
                <a:latin typeface="Garamond"/>
                <a:ea typeface="Garamond"/>
                <a:cs typeface="Garamond"/>
                <a:sym typeface="Garamond"/>
              </a:rPr>
              <a:t>INTRODUCTION: </a:t>
            </a:r>
            <a:r>
              <a:rPr b="1" i="1" lang="en-US" sz="3000">
                <a:latin typeface="Garamond"/>
                <a:ea typeface="Garamond"/>
                <a:cs typeface="Garamond"/>
                <a:sym typeface="Garamond"/>
              </a:rPr>
              <a:t>SUSTAINED DEVELOPMENT GOAL 8</a:t>
            </a:r>
            <a:endParaRPr b="1" i="1" sz="3000"/>
          </a:p>
        </p:txBody>
      </p:sp>
      <p:grpSp>
        <p:nvGrpSpPr>
          <p:cNvPr id="222" name="Google Shape;222;p5"/>
          <p:cNvGrpSpPr/>
          <p:nvPr/>
        </p:nvGrpSpPr>
        <p:grpSpPr>
          <a:xfrm>
            <a:off x="199769" y="1703191"/>
            <a:ext cx="7997702" cy="4058073"/>
            <a:chOff x="-351440" y="78630"/>
            <a:chExt cx="7997702" cy="4058073"/>
          </a:xfrm>
        </p:grpSpPr>
        <p:sp>
          <p:nvSpPr>
            <p:cNvPr id="223" name="Google Shape;223;p5"/>
            <p:cNvSpPr/>
            <p:nvPr/>
          </p:nvSpPr>
          <p:spPr>
            <a:xfrm>
              <a:off x="-351438" y="78630"/>
              <a:ext cx="7997700" cy="3999000"/>
            </a:xfrm>
            <a:prstGeom prst="roundRect">
              <a:avLst>
                <a:gd fmla="val 10000" name="adj"/>
              </a:avLst>
            </a:prstGeom>
            <a:solidFill>
              <a:srgbClr val="2CA3E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txBox="1"/>
            <p:nvPr/>
          </p:nvSpPr>
          <p:spPr>
            <a:xfrm>
              <a:off x="-351440" y="372003"/>
              <a:ext cx="7763400" cy="3764700"/>
            </a:xfrm>
            <a:prstGeom prst="rect">
              <a:avLst/>
            </a:prstGeom>
            <a:noFill/>
            <a:ln>
              <a:noFill/>
            </a:ln>
          </p:spPr>
          <p:txBody>
            <a:bodyPr anchorCtr="0" anchor="ctr" bIns="73650" lIns="110475" spcFirstLastPara="1" rIns="110475" wrap="square" tIns="73650">
              <a:noAutofit/>
            </a:bodyPr>
            <a:lstStyle/>
            <a:p>
              <a:pPr indent="0" lvl="0" marL="0" marR="0" rtl="0" algn="ctr">
                <a:lnSpc>
                  <a:spcPct val="90000"/>
                </a:lnSpc>
                <a:spcBef>
                  <a:spcPts val="0"/>
                </a:spcBef>
                <a:spcAft>
                  <a:spcPts val="0"/>
                </a:spcAft>
                <a:buClr>
                  <a:schemeClr val="lt1"/>
                </a:buClr>
                <a:buSzPts val="5800"/>
                <a:buFont typeface="Twentieth Century"/>
                <a:buNone/>
              </a:pPr>
              <a:r>
                <a:rPr lang="en-US" sz="5800">
                  <a:solidFill>
                    <a:schemeClr val="lt1"/>
                  </a:solidFill>
                  <a:latin typeface="Twentieth Century"/>
                  <a:ea typeface="Twentieth Century"/>
                  <a:cs typeface="Twentieth Century"/>
                  <a:sym typeface="Twentieth Century"/>
                </a:rPr>
                <a:t>Promote sustained, inclusive and sustainable economic growth, full and productive employment and decent work for all</a:t>
              </a:r>
              <a:endParaRPr/>
            </a:p>
          </p:txBody>
        </p:sp>
      </p:grpSp>
      <p:pic>
        <p:nvPicPr>
          <p:cNvPr id="225" name="Google Shape;225;p5"/>
          <p:cNvPicPr preferRelativeResize="0"/>
          <p:nvPr/>
        </p:nvPicPr>
        <p:blipFill>
          <a:blip r:embed="rId3">
            <a:alphaModFix/>
          </a:blip>
          <a:stretch>
            <a:fillRect/>
          </a:stretch>
        </p:blipFill>
        <p:spPr>
          <a:xfrm>
            <a:off x="8028525" y="1199100"/>
            <a:ext cx="4163475" cy="5658901"/>
          </a:xfrm>
          <a:prstGeom prst="rect">
            <a:avLst/>
          </a:prstGeom>
          <a:noFill/>
          <a:ln>
            <a:noFill/>
          </a:ln>
        </p:spPr>
      </p:pic>
      <p:sp>
        <p:nvSpPr>
          <p:cNvPr id="226" name="Google Shape;226;p5"/>
          <p:cNvSpPr/>
          <p:nvPr/>
        </p:nvSpPr>
        <p:spPr>
          <a:xfrm>
            <a:off x="8015025" y="1178050"/>
            <a:ext cx="3660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f74bb2368f_1_5"/>
          <p:cNvSpPr txBox="1"/>
          <p:nvPr>
            <p:ph idx="1" type="body"/>
          </p:nvPr>
        </p:nvSpPr>
        <p:spPr>
          <a:xfrm>
            <a:off x="0" y="0"/>
            <a:ext cx="6035100" cy="6858000"/>
          </a:xfrm>
          <a:prstGeom prst="rect">
            <a:avLst/>
          </a:prstGeom>
        </p:spPr>
        <p:txBody>
          <a:bodyPr anchorCtr="0" anchor="t" bIns="45700" lIns="91425" spcFirstLastPara="1" rIns="91425" wrap="square" tIns="45700">
            <a:noAutofit/>
          </a:bodyPr>
          <a:lstStyle/>
          <a:p>
            <a:pPr indent="-406400" lvl="0" marL="457200" rtl="0" algn="l">
              <a:lnSpc>
                <a:spcPct val="100000"/>
              </a:lnSpc>
              <a:spcBef>
                <a:spcPts val="1000"/>
              </a:spcBef>
              <a:spcAft>
                <a:spcPts val="0"/>
              </a:spcAft>
              <a:buSzPts val="2800"/>
              <a:buFont typeface="Garamond"/>
              <a:buChar char="●"/>
            </a:pPr>
            <a:r>
              <a:rPr lang="en-US" sz="2800">
                <a:solidFill>
                  <a:srgbClr val="0A0A0A"/>
                </a:solidFill>
                <a:latin typeface="Garamond"/>
                <a:ea typeface="Garamond"/>
                <a:cs typeface="Garamond"/>
                <a:sym typeface="Garamond"/>
              </a:rPr>
              <a:t>Sustain per capita economic growth in accordance with national circumstances and, in particular, at least 7 per cent gross domestic product growth per annum in the least developed countries</a:t>
            </a:r>
            <a:endParaRPr sz="2800">
              <a:solidFill>
                <a:srgbClr val="0A0A0A"/>
              </a:solidFill>
              <a:latin typeface="Garamond"/>
              <a:ea typeface="Garamond"/>
              <a:cs typeface="Garamond"/>
              <a:sym typeface="Garamond"/>
            </a:endParaRPr>
          </a:p>
          <a:p>
            <a:pPr indent="-406400" lvl="0" marL="457200" rtl="0" algn="l">
              <a:lnSpc>
                <a:spcPct val="100000"/>
              </a:lnSpc>
              <a:spcBef>
                <a:spcPts val="1000"/>
              </a:spcBef>
              <a:spcAft>
                <a:spcPts val="0"/>
              </a:spcAft>
              <a:buSzPts val="2800"/>
              <a:buFont typeface="Garamond"/>
              <a:buChar char="●"/>
            </a:pPr>
            <a:r>
              <a:rPr lang="en-US" sz="2800">
                <a:solidFill>
                  <a:srgbClr val="0A0A0A"/>
                </a:solidFill>
                <a:latin typeface="Garamond"/>
                <a:ea typeface="Garamond"/>
                <a:cs typeface="Garamond"/>
                <a:sym typeface="Garamond"/>
              </a:rPr>
              <a:t>Achieve higher levels of economic productivity through diversification, technological upgrading and innovation, including through a focus on high-value added and labour-intensive sectors</a:t>
            </a:r>
            <a:endParaRPr sz="2800">
              <a:solidFill>
                <a:srgbClr val="0A0A0A"/>
              </a:solidFill>
              <a:latin typeface="Garamond"/>
              <a:ea typeface="Garamond"/>
              <a:cs typeface="Garamond"/>
              <a:sym typeface="Garamond"/>
            </a:endParaRPr>
          </a:p>
          <a:p>
            <a:pPr indent="-406400" lvl="0" marL="457200" rtl="0" algn="l">
              <a:lnSpc>
                <a:spcPct val="100000"/>
              </a:lnSpc>
              <a:spcBef>
                <a:spcPts val="1000"/>
              </a:spcBef>
              <a:spcAft>
                <a:spcPts val="0"/>
              </a:spcAft>
              <a:buSzPts val="2800"/>
              <a:buFont typeface="Garamond"/>
              <a:buChar char="●"/>
            </a:pPr>
            <a:r>
              <a:rPr lang="en-US" sz="2800">
                <a:solidFill>
                  <a:srgbClr val="0A0A0A"/>
                </a:solidFill>
                <a:latin typeface="Garamond"/>
                <a:ea typeface="Garamond"/>
                <a:cs typeface="Garamond"/>
                <a:sym typeface="Garamond"/>
              </a:rPr>
              <a:t>Promote development-oriented policies that support productive activities.</a:t>
            </a:r>
            <a:endParaRPr sz="2800">
              <a:latin typeface="Garamond"/>
              <a:ea typeface="Garamond"/>
              <a:cs typeface="Garamond"/>
              <a:sym typeface="Garamond"/>
            </a:endParaRPr>
          </a:p>
        </p:txBody>
      </p:sp>
      <p:sp>
        <p:nvSpPr>
          <p:cNvPr id="233" name="Google Shape;233;gf74bb2368f_1_5"/>
          <p:cNvSpPr txBox="1"/>
          <p:nvPr>
            <p:ph idx="2" type="body"/>
          </p:nvPr>
        </p:nvSpPr>
        <p:spPr>
          <a:xfrm>
            <a:off x="6217925" y="0"/>
            <a:ext cx="5857200" cy="3933900"/>
          </a:xfrm>
          <a:prstGeom prst="rect">
            <a:avLst/>
          </a:prstGeom>
        </p:spPr>
        <p:txBody>
          <a:bodyPr anchorCtr="0" anchor="t" bIns="45700" lIns="91425" spcFirstLastPara="1" rIns="91425" wrap="square" tIns="45700">
            <a:noAutofit/>
          </a:bodyPr>
          <a:lstStyle/>
          <a:p>
            <a:pPr indent="-406400" lvl="0" marL="457200" rtl="0" algn="just">
              <a:lnSpc>
                <a:spcPct val="100000"/>
              </a:lnSpc>
              <a:spcBef>
                <a:spcPts val="1000"/>
              </a:spcBef>
              <a:spcAft>
                <a:spcPts val="0"/>
              </a:spcAft>
              <a:buSzPts val="2800"/>
              <a:buFont typeface="Garamond"/>
              <a:buChar char="●"/>
            </a:pPr>
            <a:r>
              <a:rPr lang="en-US" sz="2800">
                <a:solidFill>
                  <a:srgbClr val="0A0A0A"/>
                </a:solidFill>
                <a:latin typeface="Garamond"/>
                <a:ea typeface="Garamond"/>
                <a:cs typeface="Garamond"/>
                <a:sym typeface="Garamond"/>
              </a:rPr>
              <a:t>By 2030, achieve full and productive employment and decent work for all women and men, including for young people and persons with disabilities, and equal pay for work of equal value</a:t>
            </a:r>
            <a:endParaRPr sz="2800">
              <a:solidFill>
                <a:srgbClr val="0A0A0A"/>
              </a:solidFill>
              <a:latin typeface="Garamond"/>
              <a:ea typeface="Garamond"/>
              <a:cs typeface="Garamond"/>
              <a:sym typeface="Garamond"/>
            </a:endParaRPr>
          </a:p>
          <a:p>
            <a:pPr indent="-406400" lvl="0" marL="457200" rtl="0" algn="just">
              <a:lnSpc>
                <a:spcPct val="100000"/>
              </a:lnSpc>
              <a:spcBef>
                <a:spcPts val="1000"/>
              </a:spcBef>
              <a:spcAft>
                <a:spcPts val="0"/>
              </a:spcAft>
              <a:buSzPts val="2800"/>
              <a:buFont typeface="Garamond"/>
              <a:buChar char="●"/>
            </a:pPr>
            <a:r>
              <a:rPr lang="en-US" sz="2800">
                <a:solidFill>
                  <a:srgbClr val="0A0A0A"/>
                </a:solidFill>
                <a:latin typeface="Garamond"/>
                <a:ea typeface="Garamond"/>
                <a:cs typeface="Garamond"/>
                <a:sym typeface="Garamond"/>
              </a:rPr>
              <a:t>By 2020, substantially reduce the proportion of youth not in employment, education or training</a:t>
            </a:r>
            <a:endParaRPr sz="2800">
              <a:latin typeface="Garamond"/>
              <a:ea typeface="Garamond"/>
              <a:cs typeface="Garamond"/>
              <a:sym typeface="Garamond"/>
            </a:endParaRPr>
          </a:p>
        </p:txBody>
      </p:sp>
      <p:pic>
        <p:nvPicPr>
          <p:cNvPr id="234" name="Google Shape;234;gf74bb2368f_1_5"/>
          <p:cNvPicPr preferRelativeResize="0"/>
          <p:nvPr/>
        </p:nvPicPr>
        <p:blipFill>
          <a:blip r:embed="rId3">
            <a:alphaModFix/>
          </a:blip>
          <a:stretch>
            <a:fillRect/>
          </a:stretch>
        </p:blipFill>
        <p:spPr>
          <a:xfrm>
            <a:off x="6096000" y="3740100"/>
            <a:ext cx="6035101" cy="3117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
          <p:cNvSpPr txBox="1"/>
          <p:nvPr>
            <p:ph type="title"/>
          </p:nvPr>
        </p:nvSpPr>
        <p:spPr>
          <a:xfrm>
            <a:off x="1809225" y="0"/>
            <a:ext cx="8596800" cy="100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US" sz="4000">
                <a:latin typeface="Garamond"/>
                <a:ea typeface="Garamond"/>
                <a:cs typeface="Garamond"/>
                <a:sym typeface="Garamond"/>
              </a:rPr>
              <a:t>INTRODUCTION CONTD.</a:t>
            </a:r>
            <a:endParaRPr b="1" sz="4000">
              <a:latin typeface="Garamond"/>
              <a:ea typeface="Garamond"/>
              <a:cs typeface="Garamond"/>
              <a:sym typeface="Garamond"/>
            </a:endParaRPr>
          </a:p>
        </p:txBody>
      </p:sp>
      <p:sp>
        <p:nvSpPr>
          <p:cNvPr id="241" name="Google Shape;241;p4"/>
          <p:cNvSpPr txBox="1"/>
          <p:nvPr>
            <p:ph idx="1" type="body"/>
          </p:nvPr>
        </p:nvSpPr>
        <p:spPr>
          <a:xfrm>
            <a:off x="0" y="1002725"/>
            <a:ext cx="10797300" cy="5855400"/>
          </a:xfrm>
          <a:prstGeom prst="rect">
            <a:avLst/>
          </a:prstGeom>
          <a:noFill/>
          <a:ln>
            <a:noFill/>
          </a:ln>
        </p:spPr>
        <p:txBody>
          <a:bodyPr anchorCtr="0" anchor="t" bIns="45700" lIns="91425" spcFirstLastPara="1" rIns="91425" wrap="square" tIns="45700">
            <a:noAutofit/>
          </a:bodyPr>
          <a:lstStyle/>
          <a:p>
            <a:pPr indent="-304800" lvl="0" marL="228600" rtl="0" algn="just">
              <a:lnSpc>
                <a:spcPct val="100000"/>
              </a:lnSpc>
              <a:spcBef>
                <a:spcPts val="1200"/>
              </a:spcBef>
              <a:spcAft>
                <a:spcPts val="0"/>
              </a:spcAft>
              <a:buSzPts val="3000"/>
              <a:buChar char="•"/>
            </a:pPr>
            <a:r>
              <a:rPr b="1" lang="en-US" sz="3000">
                <a:solidFill>
                  <a:srgbClr val="FF0000"/>
                </a:solidFill>
                <a:latin typeface="Garamond"/>
                <a:ea typeface="Garamond"/>
                <a:cs typeface="Garamond"/>
                <a:sym typeface="Garamond"/>
              </a:rPr>
              <a:t>By 2030, AI has the potential to add 16% — or about $13 trillion</a:t>
            </a:r>
            <a:r>
              <a:rPr b="1" lang="en-US" sz="3000">
                <a:latin typeface="Garamond"/>
                <a:ea typeface="Garamond"/>
                <a:cs typeface="Garamond"/>
                <a:sym typeface="Garamond"/>
              </a:rPr>
              <a:t> — to the global economy. It could also boost the global gross domestic product (GDP) by up to 26% (Szczepański 2019)</a:t>
            </a:r>
            <a:endParaRPr b="1" sz="3000">
              <a:latin typeface="Garamond"/>
              <a:ea typeface="Garamond"/>
              <a:cs typeface="Garamond"/>
              <a:sym typeface="Garamond"/>
            </a:endParaRPr>
          </a:p>
          <a:p>
            <a:pPr indent="-304800" lvl="0" marL="228600" rtl="0" algn="just">
              <a:lnSpc>
                <a:spcPct val="100000"/>
              </a:lnSpc>
              <a:spcBef>
                <a:spcPts val="1000"/>
              </a:spcBef>
              <a:spcAft>
                <a:spcPts val="0"/>
              </a:spcAft>
              <a:buSzPts val="3000"/>
              <a:buFont typeface="Garamond"/>
              <a:buChar char="•"/>
            </a:pPr>
            <a:r>
              <a:rPr b="1" lang="en-US" sz="3000">
                <a:solidFill>
                  <a:srgbClr val="202124"/>
                </a:solidFill>
                <a:highlight>
                  <a:srgbClr val="EAEAEA"/>
                </a:highlight>
                <a:latin typeface="Garamond"/>
                <a:ea typeface="Garamond"/>
                <a:cs typeface="Garamond"/>
                <a:sym typeface="Garamond"/>
              </a:rPr>
              <a:t>T</a:t>
            </a:r>
            <a:r>
              <a:rPr b="1" lang="en-US" sz="3000">
                <a:solidFill>
                  <a:srgbClr val="202124"/>
                </a:solidFill>
                <a:highlight>
                  <a:srgbClr val="EAEAEA"/>
                </a:highlight>
                <a:latin typeface="Garamond"/>
                <a:ea typeface="Garamond"/>
                <a:cs typeface="Garamond"/>
                <a:sym typeface="Garamond"/>
              </a:rPr>
              <a:t>he main contributor to the economic gains between 2017 and 2030 will come from </a:t>
            </a:r>
            <a:r>
              <a:rPr b="1" lang="en-US" sz="3000">
                <a:solidFill>
                  <a:srgbClr val="FF0000"/>
                </a:solidFill>
                <a:latin typeface="Garamond"/>
                <a:ea typeface="Garamond"/>
                <a:cs typeface="Garamond"/>
                <a:sym typeface="Garamond"/>
              </a:rPr>
              <a:t>consumer product enhancements stimulating consumer demand (8.4%</a:t>
            </a:r>
            <a:r>
              <a:rPr b="1" lang="en-US" sz="3000">
                <a:latin typeface="Garamond"/>
                <a:ea typeface="Garamond"/>
                <a:cs typeface="Garamond"/>
                <a:sym typeface="Garamond"/>
              </a:rPr>
              <a:t>). This is because </a:t>
            </a:r>
            <a:r>
              <a:rPr b="1" lang="en-US" sz="3000">
                <a:solidFill>
                  <a:srgbClr val="FF0000"/>
                </a:solidFill>
                <a:latin typeface="Garamond"/>
                <a:ea typeface="Garamond"/>
                <a:cs typeface="Garamond"/>
                <a:sym typeface="Garamond"/>
              </a:rPr>
              <a:t>AI will drive a greater choice of products,</a:t>
            </a:r>
            <a:r>
              <a:rPr b="1" lang="en-US" sz="3000">
                <a:latin typeface="Garamond"/>
                <a:ea typeface="Garamond"/>
                <a:cs typeface="Garamond"/>
                <a:sym typeface="Garamond"/>
              </a:rPr>
              <a:t> with increased personalisation and make those products more affordable over time.</a:t>
            </a:r>
            <a:endParaRPr b="1" sz="3000">
              <a:latin typeface="Garamond"/>
              <a:ea typeface="Garamond"/>
              <a:cs typeface="Garamond"/>
              <a:sym typeface="Garamond"/>
            </a:endParaRPr>
          </a:p>
          <a:p>
            <a:pPr indent="-215900" lvl="0" marL="228600" rtl="0" algn="just">
              <a:lnSpc>
                <a:spcPct val="100000"/>
              </a:lnSpc>
              <a:spcBef>
                <a:spcPts val="1000"/>
              </a:spcBef>
              <a:spcAft>
                <a:spcPts val="0"/>
              </a:spcAft>
              <a:buSzPts val="3000"/>
              <a:buFont typeface="Garamond"/>
              <a:buChar char="•"/>
            </a:pPr>
            <a:r>
              <a:rPr b="1" lang="en-US" sz="3000">
                <a:latin typeface="Garamond"/>
                <a:ea typeface="Garamond"/>
                <a:cs typeface="Garamond"/>
                <a:sym typeface="Garamond"/>
              </a:rPr>
              <a:t>Artificial intelligence(</a:t>
            </a:r>
            <a:r>
              <a:rPr b="1" lang="en-US" sz="3000" cap="none">
                <a:latin typeface="Garamond"/>
                <a:ea typeface="Garamond"/>
                <a:cs typeface="Garamond"/>
                <a:sym typeface="Garamond"/>
              </a:rPr>
              <a:t>AI) is a constellation of technologies that enable machines to act emulate human capabilities</a:t>
            </a:r>
            <a:endParaRPr b="1" sz="3000">
              <a:latin typeface="Garamond"/>
              <a:ea typeface="Garamond"/>
              <a:cs typeface="Garamond"/>
              <a:sym typeface="Garamond"/>
            </a:endParaRPr>
          </a:p>
          <a:p>
            <a:pPr indent="-25400" lvl="0" marL="228600" rtl="0" algn="just">
              <a:lnSpc>
                <a:spcPct val="120000"/>
              </a:lnSpc>
              <a:spcBef>
                <a:spcPts val="1000"/>
              </a:spcBef>
              <a:spcAft>
                <a:spcPts val="0"/>
              </a:spcAft>
              <a:buSzPts val="3200"/>
              <a:buNone/>
            </a:pPr>
            <a:r>
              <a:t/>
            </a:r>
            <a:endParaRPr b="1" sz="3800" cap="none">
              <a:latin typeface="Garamond"/>
              <a:ea typeface="Garamond"/>
              <a:cs typeface="Garamond"/>
              <a:sym typeface="Garamond"/>
            </a:endParaRPr>
          </a:p>
          <a:p>
            <a:pPr indent="0" lvl="0" marL="228600" rtl="0" algn="just">
              <a:lnSpc>
                <a:spcPct val="120000"/>
              </a:lnSpc>
              <a:spcBef>
                <a:spcPts val="1000"/>
              </a:spcBef>
              <a:spcAft>
                <a:spcPts val="0"/>
              </a:spcAft>
              <a:buNone/>
            </a:pPr>
            <a:r>
              <a:t/>
            </a:r>
            <a:endParaRPr b="1" sz="3400">
              <a:latin typeface="Palatino Linotype"/>
              <a:ea typeface="Palatino Linotype"/>
              <a:cs typeface="Palatino Linotype"/>
              <a:sym typeface="Palatino Linotype"/>
            </a:endParaRPr>
          </a:p>
        </p:txBody>
      </p:sp>
      <p:pic>
        <p:nvPicPr>
          <p:cNvPr id="242" name="Google Shape;242;p4"/>
          <p:cNvPicPr preferRelativeResize="0"/>
          <p:nvPr/>
        </p:nvPicPr>
        <p:blipFill>
          <a:blip r:embed="rId3">
            <a:alphaModFix amt="28000"/>
          </a:blip>
          <a:stretch>
            <a:fillRect/>
          </a:stretch>
        </p:blipFill>
        <p:spPr>
          <a:xfrm>
            <a:off x="8236275" y="882075"/>
            <a:ext cx="3955725" cy="597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6"/>
          <p:cNvSpPr txBox="1"/>
          <p:nvPr>
            <p:ph idx="1" type="body"/>
          </p:nvPr>
        </p:nvSpPr>
        <p:spPr>
          <a:xfrm>
            <a:off x="0" y="1251775"/>
            <a:ext cx="7404900" cy="5606100"/>
          </a:xfrm>
          <a:prstGeom prst="rect">
            <a:avLst/>
          </a:prstGeom>
          <a:noFill/>
          <a:ln>
            <a:noFill/>
          </a:ln>
        </p:spPr>
        <p:txBody>
          <a:bodyPr anchorCtr="0" anchor="t" bIns="45700" lIns="91425" spcFirstLastPara="1" rIns="91425" wrap="square" tIns="45700">
            <a:noAutofit/>
          </a:bodyPr>
          <a:lstStyle/>
          <a:p>
            <a:pPr indent="-209550" lvl="0" marL="228600" rtl="0" algn="l">
              <a:lnSpc>
                <a:spcPct val="120000"/>
              </a:lnSpc>
              <a:spcBef>
                <a:spcPts val="0"/>
              </a:spcBef>
              <a:spcAft>
                <a:spcPts val="0"/>
              </a:spcAft>
              <a:buSzPts val="3300"/>
              <a:buChar char="•"/>
            </a:pPr>
            <a:r>
              <a:rPr lang="en-US" sz="3300" cap="none">
                <a:latin typeface="Garamond"/>
                <a:ea typeface="Garamond"/>
                <a:cs typeface="Garamond"/>
                <a:sym typeface="Garamond"/>
              </a:rPr>
              <a:t>How has AI influenced economic growth? </a:t>
            </a:r>
            <a:endParaRPr sz="1700"/>
          </a:p>
          <a:p>
            <a:pPr indent="-209550" lvl="0" marL="228600" rtl="0" algn="l">
              <a:lnSpc>
                <a:spcPct val="120000"/>
              </a:lnSpc>
              <a:spcBef>
                <a:spcPts val="1000"/>
              </a:spcBef>
              <a:spcAft>
                <a:spcPts val="0"/>
              </a:spcAft>
              <a:buSzPts val="3300"/>
              <a:buChar char="•"/>
            </a:pPr>
            <a:r>
              <a:rPr lang="en-US" sz="3300" cap="none">
                <a:latin typeface="Garamond"/>
                <a:ea typeface="Garamond"/>
                <a:cs typeface="Garamond"/>
                <a:sym typeface="Garamond"/>
              </a:rPr>
              <a:t>What is </a:t>
            </a:r>
            <a:r>
              <a:rPr lang="en-US" sz="3300">
                <a:latin typeface="Garamond"/>
                <a:ea typeface="Garamond"/>
                <a:cs typeface="Garamond"/>
                <a:sym typeface="Garamond"/>
              </a:rPr>
              <a:t>AI</a:t>
            </a:r>
            <a:r>
              <a:rPr lang="en-US" sz="3300" cap="none">
                <a:latin typeface="Garamond"/>
                <a:ea typeface="Garamond"/>
                <a:cs typeface="Garamond"/>
                <a:sym typeface="Garamond"/>
              </a:rPr>
              <a:t>’s skill penetration trend over the years</a:t>
            </a:r>
            <a:endParaRPr sz="1700"/>
          </a:p>
          <a:p>
            <a:pPr indent="-209550" lvl="0" marL="228600" rtl="0" algn="l">
              <a:lnSpc>
                <a:spcPct val="120000"/>
              </a:lnSpc>
              <a:spcBef>
                <a:spcPts val="1000"/>
              </a:spcBef>
              <a:spcAft>
                <a:spcPts val="0"/>
              </a:spcAft>
              <a:buSzPts val="3300"/>
              <a:buChar char="•"/>
            </a:pPr>
            <a:r>
              <a:rPr lang="en-US" sz="3300" cap="none">
                <a:latin typeface="Garamond"/>
                <a:ea typeface="Garamond"/>
                <a:cs typeface="Garamond"/>
                <a:sym typeface="Garamond"/>
              </a:rPr>
              <a:t>Which industry does A.I penetrate the most?</a:t>
            </a:r>
            <a:endParaRPr sz="1700"/>
          </a:p>
          <a:p>
            <a:pPr indent="-209550" lvl="0" marL="228600" rtl="0" algn="l">
              <a:lnSpc>
                <a:spcPct val="120000"/>
              </a:lnSpc>
              <a:spcBef>
                <a:spcPts val="1000"/>
              </a:spcBef>
              <a:spcAft>
                <a:spcPts val="0"/>
              </a:spcAft>
              <a:buSzPts val="3300"/>
              <a:buChar char="•"/>
            </a:pPr>
            <a:r>
              <a:rPr lang="en-US" sz="3300" cap="none">
                <a:latin typeface="Garamond"/>
                <a:ea typeface="Garamond"/>
                <a:cs typeface="Garamond"/>
                <a:sym typeface="Garamond"/>
              </a:rPr>
              <a:t>Compare manufacturing and information; which influences economic growth better?</a:t>
            </a:r>
            <a:endParaRPr sz="1700"/>
          </a:p>
          <a:p>
            <a:pPr indent="0" lvl="0" marL="228600" rtl="0" algn="l">
              <a:lnSpc>
                <a:spcPct val="120000"/>
              </a:lnSpc>
              <a:spcBef>
                <a:spcPts val="1000"/>
              </a:spcBef>
              <a:spcAft>
                <a:spcPts val="0"/>
              </a:spcAft>
              <a:buSzPts val="3600"/>
              <a:buNone/>
            </a:pPr>
            <a:r>
              <a:t/>
            </a:r>
            <a:endParaRPr sz="3300">
              <a:latin typeface="Garamond"/>
              <a:ea typeface="Garamond"/>
              <a:cs typeface="Garamond"/>
              <a:sym typeface="Garamond"/>
            </a:endParaRPr>
          </a:p>
        </p:txBody>
      </p:sp>
      <p:sp>
        <p:nvSpPr>
          <p:cNvPr id="249" name="Google Shape;249;p6"/>
          <p:cNvSpPr txBox="1"/>
          <p:nvPr/>
        </p:nvSpPr>
        <p:spPr>
          <a:xfrm>
            <a:off x="475300" y="141896"/>
            <a:ext cx="11241300" cy="8259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accent1"/>
              </a:buClr>
              <a:buSzPts val="4000"/>
              <a:buFont typeface="Garamond"/>
              <a:buNone/>
            </a:pPr>
            <a:r>
              <a:rPr b="1" lang="en-US" sz="4000">
                <a:solidFill>
                  <a:schemeClr val="dk1"/>
                </a:solidFill>
                <a:latin typeface="Garamond"/>
                <a:ea typeface="Garamond"/>
                <a:cs typeface="Garamond"/>
                <a:sym typeface="Garamond"/>
              </a:rPr>
              <a:t>RESEARCH QUESTIONS</a:t>
            </a:r>
            <a:endParaRPr b="1" sz="4000">
              <a:solidFill>
                <a:schemeClr val="dk1"/>
              </a:solidFill>
              <a:latin typeface="Garamond"/>
              <a:ea typeface="Garamond"/>
              <a:cs typeface="Garamond"/>
              <a:sym typeface="Garamond"/>
            </a:endParaRPr>
          </a:p>
        </p:txBody>
      </p:sp>
      <p:pic>
        <p:nvPicPr>
          <p:cNvPr id="250" name="Google Shape;250;p6">
            <a:hlinkClick r:id="rId3"/>
          </p:cNvPr>
          <p:cNvPicPr preferRelativeResize="0"/>
          <p:nvPr/>
        </p:nvPicPr>
        <p:blipFill>
          <a:blip r:embed="rId4">
            <a:alphaModFix/>
          </a:blip>
          <a:stretch>
            <a:fillRect/>
          </a:stretch>
        </p:blipFill>
        <p:spPr>
          <a:xfrm>
            <a:off x="7605975" y="868575"/>
            <a:ext cx="4586024" cy="59893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7"/>
          <p:cNvSpPr txBox="1"/>
          <p:nvPr>
            <p:ph type="title"/>
          </p:nvPr>
        </p:nvSpPr>
        <p:spPr>
          <a:xfrm>
            <a:off x="1797607" y="53860"/>
            <a:ext cx="8596800" cy="1320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US" sz="4000">
                <a:latin typeface="Garamond"/>
                <a:ea typeface="Garamond"/>
                <a:cs typeface="Garamond"/>
                <a:sym typeface="Garamond"/>
              </a:rPr>
              <a:t>TOOLS &amp; LIBRARIES USED</a:t>
            </a:r>
            <a:endParaRPr b="1" sz="4000">
              <a:latin typeface="Garamond"/>
              <a:ea typeface="Garamond"/>
              <a:cs typeface="Garamond"/>
              <a:sym typeface="Garamond"/>
            </a:endParaRPr>
          </a:p>
        </p:txBody>
      </p:sp>
      <p:pic>
        <p:nvPicPr>
          <p:cNvPr descr="Structure your code better in Google Colab with Text and Code Cells | by  Mitesh Parmar | Medium" id="257" name="Google Shape;257;p7"/>
          <p:cNvPicPr preferRelativeResize="0"/>
          <p:nvPr>
            <p:ph idx="1" type="body"/>
          </p:nvPr>
        </p:nvPicPr>
        <p:blipFill rotWithShape="1">
          <a:blip r:embed="rId3">
            <a:alphaModFix/>
          </a:blip>
          <a:srcRect b="0" l="0" r="0" t="0"/>
          <a:stretch/>
        </p:blipFill>
        <p:spPr>
          <a:xfrm>
            <a:off x="832994" y="1930400"/>
            <a:ext cx="2578255" cy="1145310"/>
          </a:xfrm>
          <a:prstGeom prst="rect">
            <a:avLst/>
          </a:prstGeom>
          <a:noFill/>
          <a:ln>
            <a:noFill/>
          </a:ln>
        </p:spPr>
      </p:pic>
      <p:pic>
        <p:nvPicPr>
          <p:cNvPr descr="Rougier Numpy Logo Name Below-02 - Python Numpy Logo, HD Png Download -  kindpng" id="258" name="Google Shape;258;p7"/>
          <p:cNvPicPr preferRelativeResize="0"/>
          <p:nvPr/>
        </p:nvPicPr>
        <p:blipFill rotWithShape="1">
          <a:blip r:embed="rId4">
            <a:alphaModFix/>
          </a:blip>
          <a:srcRect b="0" l="0" r="0" t="0"/>
          <a:stretch/>
        </p:blipFill>
        <p:spPr>
          <a:xfrm>
            <a:off x="6693673" y="1014752"/>
            <a:ext cx="1718807" cy="2430522"/>
          </a:xfrm>
          <a:prstGeom prst="rect">
            <a:avLst/>
          </a:prstGeom>
          <a:noFill/>
          <a:ln>
            <a:noFill/>
          </a:ln>
        </p:spPr>
      </p:pic>
      <p:pic>
        <p:nvPicPr>
          <p:cNvPr descr="Pyviz 0101a3 Documentation - Matplotlib Png,Python Icon Png - free  transparent png images - pngaaa.com" id="259" name="Google Shape;259;p7"/>
          <p:cNvPicPr preferRelativeResize="0"/>
          <p:nvPr/>
        </p:nvPicPr>
        <p:blipFill rotWithShape="1">
          <a:blip r:embed="rId5">
            <a:alphaModFix/>
          </a:blip>
          <a:srcRect b="0" l="0" r="0" t="0"/>
          <a:stretch/>
        </p:blipFill>
        <p:spPr>
          <a:xfrm>
            <a:off x="3862880" y="1930400"/>
            <a:ext cx="2379161" cy="1406348"/>
          </a:xfrm>
          <a:prstGeom prst="rect">
            <a:avLst/>
          </a:prstGeom>
          <a:noFill/>
          <a:ln>
            <a:noFill/>
          </a:ln>
        </p:spPr>
      </p:pic>
      <p:pic>
        <p:nvPicPr>
          <p:cNvPr id="260" name="Google Shape;260;p7"/>
          <p:cNvPicPr preferRelativeResize="0"/>
          <p:nvPr/>
        </p:nvPicPr>
        <p:blipFill rotWithShape="1">
          <a:blip r:embed="rId6">
            <a:alphaModFix/>
          </a:blip>
          <a:srcRect b="0" l="0" r="0" t="0"/>
          <a:stretch/>
        </p:blipFill>
        <p:spPr>
          <a:xfrm>
            <a:off x="1157283" y="3782291"/>
            <a:ext cx="2253966" cy="910391"/>
          </a:xfrm>
          <a:prstGeom prst="rect">
            <a:avLst/>
          </a:prstGeom>
          <a:noFill/>
          <a:ln>
            <a:noFill/>
          </a:ln>
        </p:spPr>
      </p:pic>
      <p:pic>
        <p:nvPicPr>
          <p:cNvPr descr="How to insert a picture or clip art in an Excel file" id="261" name="Google Shape;261;p7"/>
          <p:cNvPicPr preferRelativeResize="0"/>
          <p:nvPr/>
        </p:nvPicPr>
        <p:blipFill rotWithShape="1">
          <a:blip r:embed="rId7">
            <a:alphaModFix/>
          </a:blip>
          <a:srcRect b="0" l="0" r="0" t="0"/>
          <a:stretch/>
        </p:blipFill>
        <p:spPr>
          <a:xfrm>
            <a:off x="4892541" y="3690038"/>
            <a:ext cx="2769500" cy="1876425"/>
          </a:xfrm>
          <a:prstGeom prst="rect">
            <a:avLst/>
          </a:prstGeom>
          <a:noFill/>
          <a:ln>
            <a:noFill/>
          </a:ln>
        </p:spPr>
      </p:pic>
      <p:pic>
        <p:nvPicPr>
          <p:cNvPr id="262" name="Google Shape;262;p7"/>
          <p:cNvPicPr preferRelativeResize="0"/>
          <p:nvPr/>
        </p:nvPicPr>
        <p:blipFill rotWithShape="1">
          <a:blip r:embed="rId8">
            <a:alphaModFix/>
          </a:blip>
          <a:srcRect b="0" l="0" r="0" t="0"/>
          <a:stretch/>
        </p:blipFill>
        <p:spPr>
          <a:xfrm>
            <a:off x="8353241" y="3735842"/>
            <a:ext cx="2681476" cy="2011107"/>
          </a:xfrm>
          <a:prstGeom prst="rect">
            <a:avLst/>
          </a:prstGeom>
          <a:noFill/>
          <a:ln>
            <a:noFill/>
          </a:ln>
        </p:spPr>
      </p:pic>
      <p:pic>
        <p:nvPicPr>
          <p:cNvPr id="263" name="Google Shape;263;p7"/>
          <p:cNvPicPr preferRelativeResize="0"/>
          <p:nvPr/>
        </p:nvPicPr>
        <p:blipFill rotWithShape="1">
          <a:blip r:embed="rId9">
            <a:alphaModFix/>
          </a:blip>
          <a:srcRect b="0" l="0" r="0" t="0"/>
          <a:stretch/>
        </p:blipFill>
        <p:spPr>
          <a:xfrm>
            <a:off x="8864112" y="1189626"/>
            <a:ext cx="3114675" cy="1466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graphicFrame>
        <p:nvGraphicFramePr>
          <p:cNvPr id="269" name="Google Shape;269;p8"/>
          <p:cNvGraphicFramePr/>
          <p:nvPr/>
        </p:nvGraphicFramePr>
        <p:xfrm>
          <a:off x="0" y="862500"/>
          <a:ext cx="12192000" cy="5416800"/>
        </p:xfrm>
        <a:graphic>
          <a:graphicData uri="http://schemas.openxmlformats.org/drawingml/2006/chart">
            <c:chart r:id="rId3"/>
          </a:graphicData>
        </a:graphic>
      </p:graphicFrame>
      <p:sp>
        <p:nvSpPr>
          <p:cNvPr id="270" name="Google Shape;270;p8"/>
          <p:cNvSpPr txBox="1"/>
          <p:nvPr/>
        </p:nvSpPr>
        <p:spPr>
          <a:xfrm>
            <a:off x="0" y="0"/>
            <a:ext cx="12192000" cy="1262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330"/>
              <a:buFont typeface="Twentieth Century"/>
              <a:buNone/>
            </a:pPr>
            <a:r>
              <a:rPr b="1" lang="en-US" sz="4000">
                <a:solidFill>
                  <a:schemeClr val="dk1"/>
                </a:solidFill>
                <a:latin typeface="Garamond"/>
                <a:ea typeface="Garamond"/>
                <a:cs typeface="Garamond"/>
                <a:sym typeface="Garamond"/>
              </a:rPr>
              <a:t>IMPACT OF AI PENETRATION ON A COUNTRY’S ECONOMIC GROWTH</a:t>
            </a:r>
            <a:endParaRPr b="1" sz="4000">
              <a:latin typeface="Garamond"/>
              <a:ea typeface="Garamond"/>
              <a:cs typeface="Garamond"/>
              <a:sym typeface="Garamond"/>
            </a:endParaRPr>
          </a:p>
        </p:txBody>
      </p:sp>
      <p:sp>
        <p:nvSpPr>
          <p:cNvPr id="271" name="Google Shape;271;p8"/>
          <p:cNvSpPr txBox="1"/>
          <p:nvPr/>
        </p:nvSpPr>
        <p:spPr>
          <a:xfrm>
            <a:off x="2250950" y="5364400"/>
            <a:ext cx="1830300" cy="5694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Twentieth Century"/>
                <a:ea typeface="Twentieth Century"/>
                <a:cs typeface="Twentieth Century"/>
                <a:sym typeface="Twentieth Century"/>
              </a:rPr>
              <a:t>Low income</a:t>
            </a:r>
            <a:endParaRPr b="1" sz="2500">
              <a:latin typeface="Twentieth Century"/>
              <a:ea typeface="Twentieth Century"/>
              <a:cs typeface="Twentieth Century"/>
              <a:sym typeface="Twentieth Century"/>
            </a:endParaRPr>
          </a:p>
        </p:txBody>
      </p:sp>
      <p:sp>
        <p:nvSpPr>
          <p:cNvPr id="272" name="Google Shape;272;p8"/>
          <p:cNvSpPr txBox="1"/>
          <p:nvPr/>
        </p:nvSpPr>
        <p:spPr>
          <a:xfrm>
            <a:off x="5133925" y="5537825"/>
            <a:ext cx="2271000" cy="9543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Twentieth Century"/>
                <a:ea typeface="Twentieth Century"/>
                <a:cs typeface="Twentieth Century"/>
                <a:sym typeface="Twentieth Century"/>
              </a:rPr>
              <a:t>Lower middle income</a:t>
            </a:r>
            <a:endParaRPr b="1" sz="2500">
              <a:latin typeface="Twentieth Century"/>
              <a:ea typeface="Twentieth Century"/>
              <a:cs typeface="Twentieth Century"/>
              <a:sym typeface="Twentieth Century"/>
            </a:endParaRPr>
          </a:p>
        </p:txBody>
      </p:sp>
      <p:sp>
        <p:nvSpPr>
          <p:cNvPr id="273" name="Google Shape;273;p8"/>
          <p:cNvSpPr txBox="1"/>
          <p:nvPr/>
        </p:nvSpPr>
        <p:spPr>
          <a:xfrm>
            <a:off x="8042150" y="6279250"/>
            <a:ext cx="3275700" cy="5694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Twentieth Century"/>
                <a:ea typeface="Twentieth Century"/>
                <a:cs typeface="Twentieth Century"/>
                <a:sym typeface="Twentieth Century"/>
              </a:rPr>
              <a:t>Upper</a:t>
            </a:r>
            <a:r>
              <a:rPr b="1" lang="en-US" sz="2500">
                <a:latin typeface="Twentieth Century"/>
                <a:ea typeface="Twentieth Century"/>
                <a:cs typeface="Twentieth Century"/>
                <a:sym typeface="Twentieth Century"/>
              </a:rPr>
              <a:t> middle income</a:t>
            </a:r>
            <a:endParaRPr b="1" sz="2500">
              <a:latin typeface="Twentieth Century"/>
              <a:ea typeface="Twentieth Century"/>
              <a:cs typeface="Twentieth Century"/>
              <a:sym typeface="Twentieth Century"/>
            </a:endParaRPr>
          </a:p>
        </p:txBody>
      </p:sp>
      <p:sp>
        <p:nvSpPr>
          <p:cNvPr id="274" name="Google Shape;274;p8"/>
          <p:cNvSpPr txBox="1"/>
          <p:nvPr/>
        </p:nvSpPr>
        <p:spPr>
          <a:xfrm>
            <a:off x="154800" y="6279250"/>
            <a:ext cx="4341900" cy="56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330"/>
              <a:buFont typeface="Twentieth Century"/>
              <a:buNone/>
            </a:pPr>
            <a:r>
              <a:rPr b="1" lang="en-US" sz="4000">
                <a:solidFill>
                  <a:schemeClr val="dk1"/>
                </a:solidFill>
                <a:latin typeface="Garamond"/>
                <a:ea typeface="Garamond"/>
                <a:cs typeface="Garamond"/>
                <a:sym typeface="Garamond"/>
              </a:rPr>
              <a:t>FIGURE 1</a:t>
            </a:r>
            <a:endParaRPr b="1" sz="4000">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2021-10-15T09:48:41Z</dcterms:created>
  <dc:creator>Vivian Ozigbo</dc:creator>
</cp:coreProperties>
</file>